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58" r:id="rId3"/>
    <p:sldId id="259" r:id="rId4"/>
    <p:sldId id="260" r:id="rId5"/>
    <p:sldId id="261" r:id="rId6"/>
    <p:sldId id="263" r:id="rId7"/>
    <p:sldId id="265" r:id="rId8"/>
    <p:sldId id="264" r:id="rId9"/>
    <p:sldId id="274" r:id="rId10"/>
    <p:sldId id="268" r:id="rId11"/>
    <p:sldId id="301" r:id="rId12"/>
    <p:sldId id="269" r:id="rId13"/>
    <p:sldId id="302" r:id="rId14"/>
    <p:sldId id="286" r:id="rId15"/>
    <p:sldId id="287" r:id="rId16"/>
    <p:sldId id="285" r:id="rId17"/>
    <p:sldId id="288" r:id="rId18"/>
    <p:sldId id="289" r:id="rId19"/>
    <p:sldId id="300" r:id="rId20"/>
    <p:sldId id="277" r:id="rId21"/>
    <p:sldId id="303" r:id="rId22"/>
    <p:sldId id="279" r:id="rId23"/>
    <p:sldId id="304" r:id="rId24"/>
    <p:sldId id="2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556" autoAdjust="0"/>
  </p:normalViewPr>
  <p:slideViewPr>
    <p:cSldViewPr snapToGrid="0">
      <p:cViewPr varScale="1">
        <p:scale>
          <a:sx n="44" d="100"/>
          <a:sy n="44" d="100"/>
        </p:scale>
        <p:origin x="208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A27D8-764B-4C3E-B3BC-A8E1C1789352}"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2D29-02F4-4AD7-8F0E-66C60A8E8379}" type="slidenum">
              <a:rPr lang="en-US" smtClean="0"/>
              <a:t>‹#›</a:t>
            </a:fld>
            <a:endParaRPr lang="en-US"/>
          </a:p>
        </p:txBody>
      </p:sp>
    </p:spTree>
    <p:extLst>
      <p:ext uri="{BB962C8B-B14F-4D97-AF65-F5344CB8AC3E}">
        <p14:creationId xmlns:p14="http://schemas.microsoft.com/office/powerpoint/2010/main" val="2225895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Chandler Sutherland, and I am a third year graduate student and Plant Biologist at UC Berkeley </a:t>
            </a:r>
          </a:p>
          <a:p>
            <a:r>
              <a:rPr lang="en-US" dirty="0"/>
              <a:t>I’m from the bay area, </a:t>
            </a:r>
            <a:r>
              <a:rPr lang="en-US" dirty="0" err="1"/>
              <a:t>san</a:t>
            </a:r>
            <a:r>
              <a:rPr lang="en-US" dirty="0"/>
              <a:t> </a:t>
            </a:r>
            <a:r>
              <a:rPr lang="en-US" dirty="0" err="1"/>
              <a:t>jose</a:t>
            </a:r>
            <a:r>
              <a:rPr lang="en-US" dirty="0"/>
              <a:t>, and went to Berkeley for college where I studied molecular biology and joined a research lab where I studied genetics of algae</a:t>
            </a:r>
          </a:p>
          <a:p>
            <a:r>
              <a:rPr lang="en-US" dirty="0"/>
              <a:t>I now work on plant immune systems, and one of the main tools I use for my work is sequencing and genomics, which I am going to talk to you all about today and show you some of the work I do in the lab to sequence. </a:t>
            </a:r>
          </a:p>
          <a:p>
            <a:r>
              <a:rPr lang="en-US" dirty="0"/>
              <a:t>I’m happy to answer questions throughout the presentation or at the end, whatever you feel more comfortable with </a:t>
            </a:r>
          </a:p>
          <a:p>
            <a:r>
              <a:rPr lang="en-US" dirty="0"/>
              <a:t>Just to get a feel for the room, show of hands for who has taken biology class at </a:t>
            </a:r>
            <a:r>
              <a:rPr lang="en-US" dirty="0" err="1"/>
              <a:t>nueva</a:t>
            </a:r>
            <a:r>
              <a:rPr lang="en-US" dirty="0"/>
              <a:t> </a:t>
            </a:r>
          </a:p>
          <a:p>
            <a:r>
              <a:rPr lang="en-US" dirty="0"/>
              <a:t>What sort of class</a:t>
            </a:r>
          </a:p>
          <a:p>
            <a:r>
              <a:rPr lang="en-US" dirty="0"/>
              <a:t>What do you think when I say genome, doesn’t have to be right or wrong, but what comes to mind </a:t>
            </a:r>
          </a:p>
          <a:p>
            <a:endParaRPr lang="en-US" dirty="0"/>
          </a:p>
          <a:p>
            <a:r>
              <a:rPr lang="en-US" dirty="0"/>
              <a:t>Today we are going to go through a brief history lesson on sequencing in general, then get to the state of the art, including a sequencing device. Then you are going to get to process some sequencing data yourself! </a:t>
            </a:r>
          </a:p>
        </p:txBody>
      </p:sp>
      <p:sp>
        <p:nvSpPr>
          <p:cNvPr id="4" name="Slide Number Placeholder 3"/>
          <p:cNvSpPr>
            <a:spLocks noGrp="1"/>
          </p:cNvSpPr>
          <p:nvPr>
            <p:ph type="sldNum" sz="quarter" idx="5"/>
          </p:nvPr>
        </p:nvSpPr>
        <p:spPr/>
        <p:txBody>
          <a:bodyPr/>
          <a:lstStyle/>
          <a:p>
            <a:fld id="{CC6EC642-AAAF-495E-958F-D6D18E8F2663}" type="slidenum">
              <a:rPr lang="en-US" smtClean="0"/>
              <a:t>1</a:t>
            </a:fld>
            <a:endParaRPr lang="en-US"/>
          </a:p>
        </p:txBody>
      </p:sp>
    </p:spTree>
    <p:extLst>
      <p:ext uri="{BB962C8B-B14F-4D97-AF65-F5344CB8AC3E}">
        <p14:creationId xmlns:p14="http://schemas.microsoft.com/office/powerpoint/2010/main" val="3955557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82D29-02F4-4AD7-8F0E-66C60A8E8379}" type="slidenum">
              <a:rPr lang="en-US" smtClean="0"/>
              <a:t>15</a:t>
            </a:fld>
            <a:endParaRPr lang="en-US"/>
          </a:p>
        </p:txBody>
      </p:sp>
    </p:spTree>
    <p:extLst>
      <p:ext uri="{BB962C8B-B14F-4D97-AF65-F5344CB8AC3E}">
        <p14:creationId xmlns:p14="http://schemas.microsoft.com/office/powerpoint/2010/main" val="4027477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20166987b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20166987b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Basecalling is the process of converting the electrical signals generated by a DNA or RNA strand passing through the nanopore into the corresponding base sequence of the strand. The general data flow in a nanopore sequencing experiment is shown below</a:t>
            </a:r>
            <a:endParaRPr dirty="0"/>
          </a:p>
          <a:p>
            <a:pPr marL="0" lvl="0" indent="0" algn="l" rtl="0">
              <a:spcBef>
                <a:spcPts val="0"/>
              </a:spcBef>
              <a:spcAft>
                <a:spcPts val="0"/>
              </a:spcAft>
              <a:buNone/>
            </a:pPr>
            <a:r>
              <a:rPr lang="en" dirty="0"/>
              <a:t>The production version of Oxford Nanopore basecallers convert raw signal data to basecalls using algorithms that incorporate bi-directional Recurrent Neural Networks (RNNs). A neural network models processes that occur inside the human brain. The network contains nodes arranged in layers, which carry out computations. Neural networks receive and process data, but crucially, they have the ability to 'learn' and improve their predictions for the output over time. Neural networks have been successfully used for diverse applications like pattern recognition (such as handwritten characters, speech recognition), or predicting trends over time. A recurrent neural network is a class of neural networks in which the output is dependent on past computations. An RNN keeps an internal memory of previously-seen data, so each new computation can use information from several preceding computations. A bi-directional RNN can set data in the context of what comes both before and after in the signal.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582D29-02F4-4AD7-8F0E-66C60A8E8379}" type="slidenum">
              <a:rPr lang="en-US" smtClean="0"/>
              <a:t>24</a:t>
            </a:fld>
            <a:endParaRPr lang="en-US"/>
          </a:p>
        </p:txBody>
      </p:sp>
    </p:spTree>
    <p:extLst>
      <p:ext uri="{BB962C8B-B14F-4D97-AF65-F5344CB8AC3E}">
        <p14:creationId xmlns:p14="http://schemas.microsoft.com/office/powerpoint/2010/main" val="3186882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0166987b4_6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g120166987b4_6_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Starting off with some definitions, a genome is the complete sequences of DNA in an organism, from end to end of a chromosome, containing all the genetic code for inheritance of an organism</a:t>
            </a:r>
            <a:endParaRPr/>
          </a:p>
          <a:p>
            <a:pPr marL="0" lvl="0" indent="0" algn="l" rtl="0">
              <a:spcBef>
                <a:spcPts val="0"/>
              </a:spcBef>
              <a:spcAft>
                <a:spcPts val="0"/>
              </a:spcAft>
              <a:buNone/>
            </a:pPr>
            <a:r>
              <a:rPr lang="en"/>
              <a:t>Genomics is the field of biology that has grown around the new-ish ability to sequence genomes, and it uses this sequence information to learn about structure of genomes and of proteins that they encode, help determine the function of genes, how genes evolved and also how species evolved, and how we can edit these genomes. </a:t>
            </a:r>
            <a:endParaRPr/>
          </a:p>
          <a:p>
            <a:pPr marL="0" lvl="0" indent="0" algn="l" rtl="0">
              <a:spcBef>
                <a:spcPts val="0"/>
              </a:spcBef>
              <a:spcAft>
                <a:spcPts val="0"/>
              </a:spcAft>
              <a:buNone/>
            </a:pPr>
            <a:endParaRPr/>
          </a:p>
          <a:p>
            <a:pPr marL="0" lvl="0" indent="0" algn="l" rtl="0">
              <a:spcBef>
                <a:spcPts val="0"/>
              </a:spcBef>
              <a:spcAft>
                <a:spcPts val="0"/>
              </a:spcAft>
              <a:buNone/>
            </a:pPr>
            <a:r>
              <a:rPr lang="en"/>
              <a:t>Genomics is a very exciting place to do research because tools are constantly being developed, discoveries are being made, and the most exciting part of science is that there are so many unknowns </a:t>
            </a:r>
            <a:endParaRPr/>
          </a:p>
          <a:p>
            <a:pPr marL="0" lvl="0" indent="0" algn="l" rtl="0">
              <a:spcBef>
                <a:spcPts val="0"/>
              </a:spcBef>
              <a:spcAft>
                <a:spcPts val="0"/>
              </a:spcAft>
              <a:buNone/>
            </a:pPr>
            <a:endParaRPr/>
          </a:p>
          <a:p>
            <a:pPr marL="0" lvl="0" indent="0" algn="l" rtl="0">
              <a:spcBef>
                <a:spcPts val="0"/>
              </a:spcBef>
              <a:spcAft>
                <a:spcPts val="0"/>
              </a:spcAft>
              <a:buNone/>
            </a:pPr>
            <a:r>
              <a:rPr lang="en" sz="1350">
                <a:solidFill>
                  <a:srgbClr val="212529"/>
                </a:solidFill>
                <a:highlight>
                  <a:srgbClr val="FFFFFF"/>
                </a:highlight>
                <a:latin typeface="Roboto"/>
                <a:ea typeface="Roboto"/>
                <a:cs typeface="Roboto"/>
                <a:sym typeface="Roboto"/>
              </a:rPr>
              <a:t>Determining the order of the DNA bases, or sequencing, allows researchers to decode the first layer of genome features such as protein-coding genes, repetitive areas called “repeats,” and the elements that regulate how genes are expressed in cells. Together, all of these features provide the genetic instructions that make each plant species unique.</a:t>
            </a:r>
            <a:endParaRPr/>
          </a:p>
        </p:txBody>
      </p:sp>
      <p:sp>
        <p:nvSpPr>
          <p:cNvPr id="84" name="Google Shape;84;g120166987b4_6_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20166987b4_6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120166987b4_6_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1869 Frederick Meisher discovered DNA. But it was largely ignored, because proteins were thought to be the source of genetic inheritance. Largely a decade progressed without any major improvements</a:t>
            </a:r>
            <a:endParaRPr dirty="0"/>
          </a:p>
          <a:p>
            <a:pPr marL="0" lvl="0" indent="0" algn="l" rtl="0">
              <a:spcBef>
                <a:spcPts val="0"/>
              </a:spcBef>
              <a:spcAft>
                <a:spcPts val="0"/>
              </a:spcAft>
              <a:buNone/>
            </a:pPr>
            <a:r>
              <a:rPr lang="en" dirty="0"/>
              <a:t>In 1953, Rosalind Franklin discovered the structure of DNA and how the four nucleotides bind together, and interest was renewed in determining sequences of DNA </a:t>
            </a:r>
            <a:endParaRPr dirty="0"/>
          </a:p>
          <a:p>
            <a:pPr marL="0" lvl="0" indent="0" algn="l" rtl="0">
              <a:spcBef>
                <a:spcPts val="0"/>
              </a:spcBef>
              <a:spcAft>
                <a:spcPts val="0"/>
              </a:spcAft>
              <a:buNone/>
            </a:pPr>
            <a:r>
              <a:rPr lang="en" dirty="0"/>
              <a:t>It would be ten more years before the first DNA sequence, which was a partial gene fragment from a virus. </a:t>
            </a:r>
            <a:endParaRPr dirty="0"/>
          </a:p>
          <a:p>
            <a:pPr marL="0" lvl="0" indent="0" algn="l" rtl="0">
              <a:spcBef>
                <a:spcPts val="0"/>
              </a:spcBef>
              <a:spcAft>
                <a:spcPts val="0"/>
              </a:spcAft>
              <a:buNone/>
            </a:pPr>
            <a:r>
              <a:rPr lang="en" dirty="0"/>
              <a:t>In the 70s, the first generation of sequencing was born, Sanger sequencing, where radioactive dyes were added to DNA as it lengthened and manually counted and ordered. The capability was still very limited, but allowed for the first genome, all the DNA of a virus, to be sequenced. </a:t>
            </a:r>
            <a:endParaRPr dirty="0"/>
          </a:p>
          <a:p>
            <a:pPr marL="0" lvl="0" indent="0" algn="l" rtl="0">
              <a:spcBef>
                <a:spcPts val="0"/>
              </a:spcBef>
              <a:spcAft>
                <a:spcPts val="0"/>
              </a:spcAft>
              <a:buNone/>
            </a:pPr>
            <a:r>
              <a:rPr lang="en" dirty="0"/>
              <a:t>Can you guess what the first genome that was sequenced was? Brings up an interesting point about genome size and ease of sequencing. For example, people in my lab are actively sequencing the wheat genome, which is 5x larger than the human genome!</a:t>
            </a:r>
            <a:endParaRPr dirty="0"/>
          </a:p>
          <a:p>
            <a:pPr marL="0" lvl="0" indent="0" algn="l" rtl="0">
              <a:spcBef>
                <a:spcPts val="0"/>
              </a:spcBef>
              <a:spcAft>
                <a:spcPts val="0"/>
              </a:spcAft>
              <a:buNone/>
            </a:pPr>
            <a:r>
              <a:rPr lang="en" dirty="0"/>
              <a:t>What is called next generation sequencing began in 1996 with the technology which is now behind what we call illumina sequencing was developed, where fluorescently labeled dyes are added in rapid succession and decoded by computers</a:t>
            </a:r>
            <a:endParaRPr dirty="0"/>
          </a:p>
          <a:p>
            <a:pPr marL="0" lvl="0" indent="0" algn="l" rtl="0">
              <a:spcBef>
                <a:spcPts val="0"/>
              </a:spcBef>
              <a:spcAft>
                <a:spcPts val="0"/>
              </a:spcAft>
              <a:buNone/>
            </a:pPr>
            <a:r>
              <a:rPr lang="en" dirty="0"/>
              <a:t>This breakthrough was sufficient for the first draft of the human genome to be sequenced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latest advancements in sequencing are long read capabilities, which allow for new advancements in speed and structure of DNA to be discovered, including PacBio and Nanopore sequencing which we will be observing today.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Interestingly, the human genome was not completely sequenced until May of 2021, and even still there are stretches that are not completely confirmed</a:t>
            </a:r>
            <a:endParaRPr dirty="0"/>
          </a:p>
        </p:txBody>
      </p:sp>
      <p:sp>
        <p:nvSpPr>
          <p:cNvPr id="115" name="Google Shape;115;g120166987b4_6_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0166987b4_6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120166987b4_6_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Standard sequencing process includes isolation of DNA from an organism, breaking up the DNA into smaller chunks, sequencing each fragment, and then working backwards from the fragments to build back the genome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Using our book analogy, the book of all the DNA sequences in the genome is run through a shredder, leaving only sentences. You have to reconstruct the book by looking at where the sentences overlap and make sense, but it takes a ton of work the first time around! Once you have a reference genome, it’s easier to add other genomes because you have something to compare to. The longer your sentences, the easier it is to reconstruct </a:t>
            </a:r>
            <a:endParaRPr dirty="0"/>
          </a:p>
        </p:txBody>
      </p:sp>
      <p:sp>
        <p:nvSpPr>
          <p:cNvPr id="138" name="Google Shape;138;g120166987b4_6_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0166987b4_6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120166987b4_6_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Now remember, the human genome is 3.1 billion nucleotides. So when your reads are only 100 nucleotides, it can be very difficult to put them where they are supposed to go, especially in areas of the genome that are repetitive </a:t>
            </a:r>
            <a:endParaRPr dirty="0"/>
          </a:p>
          <a:p>
            <a:pPr marL="0" lvl="0" indent="0" algn="l" rtl="0">
              <a:spcBef>
                <a:spcPts val="0"/>
              </a:spcBef>
              <a:spcAft>
                <a:spcPts val="0"/>
              </a:spcAft>
              <a:buNone/>
            </a:pPr>
            <a:r>
              <a:rPr lang="en" dirty="0"/>
              <a:t>Long read sequencing is newer and very exciting, but can be less accurate. Many of the best sequencing approaches use a combination of technologies to achieve high accuracy and reconstruction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What we will be demonstrating today is nanopore, which I can run from my laptop and use in lab. The other two technologies require special sequencing facilities </a:t>
            </a:r>
            <a:endParaRPr dirty="0"/>
          </a:p>
        </p:txBody>
      </p:sp>
      <p:sp>
        <p:nvSpPr>
          <p:cNvPr id="145" name="Google Shape;145;g120166987b4_6_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0166987b4_6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120166987b4_6_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DNA is loaded onto a flow cell, which contains nanopores. Nanopores are protein channels that expand and contract around each of the base pairs. DNA is feed through each of these pores  </a:t>
            </a:r>
            <a:endParaRPr dirty="0"/>
          </a:p>
          <a:p>
            <a:pPr marL="0" lvl="0" indent="0" algn="l" rtl="0">
              <a:spcBef>
                <a:spcPts val="0"/>
              </a:spcBef>
              <a:spcAft>
                <a:spcPts val="0"/>
              </a:spcAft>
              <a:buNone/>
            </a:pPr>
            <a:r>
              <a:rPr lang="en" dirty="0"/>
              <a:t>126 pores are in the flow cell we are using today </a:t>
            </a:r>
            <a:endParaRPr dirty="0"/>
          </a:p>
        </p:txBody>
      </p:sp>
      <p:sp>
        <p:nvSpPr>
          <p:cNvPr id="175" name="Google Shape;175;g120166987b4_6_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0166987b4_6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120166987b4_6_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As the pore expands and contracts around each unique nucleotide, it emits an electrical signal that is recorded by a computer, which can be decoded to create sequences </a:t>
            </a:r>
            <a:endParaRPr dirty="0"/>
          </a:p>
        </p:txBody>
      </p:sp>
      <p:sp>
        <p:nvSpPr>
          <p:cNvPr id="194" name="Google Shape;194;g120166987b4_6_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3a83550b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3a83550b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current is measured by electronic sensors embedded in the flow cell, which is then saved as a datafile on the computer and can be transformed into sequence data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 little more about the DNA we are going to be processing together </a:t>
            </a:r>
          </a:p>
        </p:txBody>
      </p:sp>
      <p:sp>
        <p:nvSpPr>
          <p:cNvPr id="4" name="Slide Number Placeholder 3"/>
          <p:cNvSpPr>
            <a:spLocks noGrp="1"/>
          </p:cNvSpPr>
          <p:nvPr>
            <p:ph type="sldNum" sz="quarter" idx="5"/>
          </p:nvPr>
        </p:nvSpPr>
        <p:spPr/>
        <p:txBody>
          <a:bodyPr/>
          <a:lstStyle/>
          <a:p>
            <a:fld id="{80582D29-02F4-4AD7-8F0E-66C60A8E8379}" type="slidenum">
              <a:rPr lang="en-US" smtClean="0"/>
              <a:t>9</a:t>
            </a:fld>
            <a:endParaRPr lang="en-US"/>
          </a:p>
        </p:txBody>
      </p:sp>
    </p:spTree>
    <p:extLst>
      <p:ext uri="{BB962C8B-B14F-4D97-AF65-F5344CB8AC3E}">
        <p14:creationId xmlns:p14="http://schemas.microsoft.com/office/powerpoint/2010/main" val="1036078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AEB09-C96D-0A71-12A2-D6F54494AD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09D6E6-B4B0-4705-F919-356E3EEC88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34C0F2-4AE5-E9B6-9A86-5CA4AE0620E0}"/>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5" name="Footer Placeholder 4">
            <a:extLst>
              <a:ext uri="{FF2B5EF4-FFF2-40B4-BE49-F238E27FC236}">
                <a16:creationId xmlns:a16="http://schemas.microsoft.com/office/drawing/2014/main" id="{FE4FF72D-AD28-9FA3-ECB2-9F7E60B48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ED9F0B-B25F-BF17-D6F7-E846D2A2FE71}"/>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270781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38A7-35C6-B827-D0F2-41D2CA0672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248356-DFC8-47F9-85F2-4D497E334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8A842-6426-1318-4007-70F8913E0135}"/>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5" name="Footer Placeholder 4">
            <a:extLst>
              <a:ext uri="{FF2B5EF4-FFF2-40B4-BE49-F238E27FC236}">
                <a16:creationId xmlns:a16="http://schemas.microsoft.com/office/drawing/2014/main" id="{B2EBA460-70D5-2D35-5216-4903FF893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ECD1C-D298-1FF5-45F8-C223152EFE31}"/>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3346064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115317-BCEC-BC92-C881-81F5A17A65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BABB93-C8CE-8E71-8F0A-5725D70675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46969-1069-5153-5207-9B8C4656DCCA}"/>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5" name="Footer Placeholder 4">
            <a:extLst>
              <a:ext uri="{FF2B5EF4-FFF2-40B4-BE49-F238E27FC236}">
                <a16:creationId xmlns:a16="http://schemas.microsoft.com/office/drawing/2014/main" id="{6E4EB3C5-8898-8740-0D1B-7A3397F4A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BA77C-BC95-8A26-CA7C-DD8C0BA00BD0}"/>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652531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3570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41D0-C245-DDD3-A44B-0A24DCFCD6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7B541-6D5C-1DC0-9617-DFBC78A557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D899F5-21B7-5341-6B4B-E3A5555EBB6F}"/>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5" name="Footer Placeholder 4">
            <a:extLst>
              <a:ext uri="{FF2B5EF4-FFF2-40B4-BE49-F238E27FC236}">
                <a16:creationId xmlns:a16="http://schemas.microsoft.com/office/drawing/2014/main" id="{94D93AA6-36FA-AEE2-F7D8-F414464DB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380EB0-9EB4-13CE-E193-87A0F0BC8225}"/>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175011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01E4-C2F0-ABFC-BE88-8DB9B6850B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E7DE5D-1FE9-14BF-9B73-AB4F123D2D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5BBC10-1D57-DB82-B4AE-CC6B6A18C866}"/>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5" name="Footer Placeholder 4">
            <a:extLst>
              <a:ext uri="{FF2B5EF4-FFF2-40B4-BE49-F238E27FC236}">
                <a16:creationId xmlns:a16="http://schemas.microsoft.com/office/drawing/2014/main" id="{8684228F-9B34-BFDA-D89B-565D42786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52B75-BAAF-36D0-1CFE-51AB4EE20229}"/>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302765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5B5F-AA02-04EA-AA65-533F5A212F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00F46-8D0E-4649-484F-EB22F979E1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D1CCEC-2348-AD29-F58E-5B54D8BB54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BCCC71-2E36-732B-A8C3-ADB7FD66ED00}"/>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6" name="Footer Placeholder 5">
            <a:extLst>
              <a:ext uri="{FF2B5EF4-FFF2-40B4-BE49-F238E27FC236}">
                <a16:creationId xmlns:a16="http://schemas.microsoft.com/office/drawing/2014/main" id="{7B238AD3-F095-1168-3375-7FF018D27A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54D37-0719-8562-2DB3-AFB177306366}"/>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3039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BD95-11C4-B942-E2CA-03573E32E1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8063B4-127F-A01B-79C5-8595955598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DCE762-F5C4-DCBA-6234-37306B529D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DC121E-2668-9713-C960-39AC804794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E0A6E1-DDB6-2DEF-0650-5D8A78759D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F6BFA8-EEB2-BDF6-732D-7E7122704117}"/>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8" name="Footer Placeholder 7">
            <a:extLst>
              <a:ext uri="{FF2B5EF4-FFF2-40B4-BE49-F238E27FC236}">
                <a16:creationId xmlns:a16="http://schemas.microsoft.com/office/drawing/2014/main" id="{4FF4A075-811A-15F9-B165-DC1408B40D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528B1B-0DEA-115C-EA61-3F5CCBD036D8}"/>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48753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7768-5FE4-934B-41E7-41E5573B96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2FCC7-B790-4CF5-22FD-7E655767A0C9}"/>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4" name="Footer Placeholder 3">
            <a:extLst>
              <a:ext uri="{FF2B5EF4-FFF2-40B4-BE49-F238E27FC236}">
                <a16:creationId xmlns:a16="http://schemas.microsoft.com/office/drawing/2014/main" id="{551BBCD4-9727-177C-E213-BCB4D51FDB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96A87-D9BB-63DC-A163-9222776794A3}"/>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3733548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D8A192-8B5F-58F6-EDD2-99FADBD70B82}"/>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3" name="Footer Placeholder 2">
            <a:extLst>
              <a:ext uri="{FF2B5EF4-FFF2-40B4-BE49-F238E27FC236}">
                <a16:creationId xmlns:a16="http://schemas.microsoft.com/office/drawing/2014/main" id="{FC53F8BE-703E-A249-6BAA-832B877167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988E57-C973-72A0-2F3E-CC09892CDA32}"/>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4180277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DF8D-1240-23A7-0121-D3C876A5A5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AF3D49-D024-A815-0478-5636268B6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9E2AC1-5B49-CF65-445C-50DFA2B38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6215A-C3B4-FC19-FF2A-6ECACD19C4D7}"/>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6" name="Footer Placeholder 5">
            <a:extLst>
              <a:ext uri="{FF2B5EF4-FFF2-40B4-BE49-F238E27FC236}">
                <a16:creationId xmlns:a16="http://schemas.microsoft.com/office/drawing/2014/main" id="{DF8E990B-D282-690F-5C1A-E678532D9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468710-CD76-5D4D-B89A-5F71F599CE16}"/>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329196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8EC0-4F6F-360C-B2AF-2BF75A3BCC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BD5739-2265-0743-86F6-A4ED3E710B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57B7CE-D523-E276-402C-B4C73B14D0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51AD8-AA64-A8DF-45A6-58AA6002EA14}"/>
              </a:ext>
            </a:extLst>
          </p:cNvPr>
          <p:cNvSpPr>
            <a:spLocks noGrp="1"/>
          </p:cNvSpPr>
          <p:nvPr>
            <p:ph type="dt" sz="half" idx="10"/>
          </p:nvPr>
        </p:nvSpPr>
        <p:spPr/>
        <p:txBody>
          <a:bodyPr/>
          <a:lstStyle/>
          <a:p>
            <a:fld id="{830F63C1-545F-4528-A283-5180F0DC2E71}" type="datetimeFigureOut">
              <a:rPr lang="en-US" smtClean="0"/>
              <a:t>1/5/2023</a:t>
            </a:fld>
            <a:endParaRPr lang="en-US"/>
          </a:p>
        </p:txBody>
      </p:sp>
      <p:sp>
        <p:nvSpPr>
          <p:cNvPr id="6" name="Footer Placeholder 5">
            <a:extLst>
              <a:ext uri="{FF2B5EF4-FFF2-40B4-BE49-F238E27FC236}">
                <a16:creationId xmlns:a16="http://schemas.microsoft.com/office/drawing/2014/main" id="{177868D1-C491-6826-A38C-42EA37C0B5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27CA7-6BD1-4EE2-4421-9EAFB62B24C0}"/>
              </a:ext>
            </a:extLst>
          </p:cNvPr>
          <p:cNvSpPr>
            <a:spLocks noGrp="1"/>
          </p:cNvSpPr>
          <p:nvPr>
            <p:ph type="sldNum" sz="quarter" idx="12"/>
          </p:nvPr>
        </p:nvSpPr>
        <p:spPr/>
        <p:txBody>
          <a:bodyPr/>
          <a:lstStyle/>
          <a:p>
            <a:fld id="{4D0E847B-EED7-499B-A56A-F543AE3ADB7F}" type="slidenum">
              <a:rPr lang="en-US" smtClean="0"/>
              <a:t>‹#›</a:t>
            </a:fld>
            <a:endParaRPr lang="en-US"/>
          </a:p>
        </p:txBody>
      </p:sp>
    </p:spTree>
    <p:extLst>
      <p:ext uri="{BB962C8B-B14F-4D97-AF65-F5344CB8AC3E}">
        <p14:creationId xmlns:p14="http://schemas.microsoft.com/office/powerpoint/2010/main" val="72492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0EA2A4-3C60-5BBE-F143-0EDBC8BB1B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1B0902-BC59-1681-948F-166C396BBC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821C5-4AE5-68D6-AC83-510469681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0F63C1-545F-4528-A283-5180F0DC2E71}" type="datetimeFigureOut">
              <a:rPr lang="en-US" smtClean="0"/>
              <a:t>1/5/2023</a:t>
            </a:fld>
            <a:endParaRPr lang="en-US"/>
          </a:p>
        </p:txBody>
      </p:sp>
      <p:sp>
        <p:nvSpPr>
          <p:cNvPr id="5" name="Footer Placeholder 4">
            <a:extLst>
              <a:ext uri="{FF2B5EF4-FFF2-40B4-BE49-F238E27FC236}">
                <a16:creationId xmlns:a16="http://schemas.microsoft.com/office/drawing/2014/main" id="{75B8CC72-7DD8-BEC1-0BEA-BB93BA2EE0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121F6-F3D8-BF4D-3227-0E42A053AE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0E847B-EED7-499B-A56A-F543AE3ADB7F}" type="slidenum">
              <a:rPr lang="en-US" smtClean="0"/>
              <a:t>‹#›</a:t>
            </a:fld>
            <a:endParaRPr lang="en-US"/>
          </a:p>
        </p:txBody>
      </p:sp>
    </p:spTree>
    <p:extLst>
      <p:ext uri="{BB962C8B-B14F-4D97-AF65-F5344CB8AC3E}">
        <p14:creationId xmlns:p14="http://schemas.microsoft.com/office/powerpoint/2010/main" val="2438531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E8C3C-D823-49BD-BF0F-CAEE671D0537}"/>
              </a:ext>
            </a:extLst>
          </p:cNvPr>
          <p:cNvSpPr>
            <a:spLocks noGrp="1"/>
          </p:cNvSpPr>
          <p:nvPr>
            <p:ph type="ctrTitle"/>
          </p:nvPr>
        </p:nvSpPr>
        <p:spPr>
          <a:xfrm>
            <a:off x="7464614" y="1783959"/>
            <a:ext cx="4087306" cy="2889114"/>
          </a:xfrm>
        </p:spPr>
        <p:txBody>
          <a:bodyPr anchor="b">
            <a:normAutofit/>
          </a:bodyPr>
          <a:lstStyle/>
          <a:p>
            <a:pPr algn="l"/>
            <a:r>
              <a:rPr lang="en-US" sz="5400"/>
              <a:t>Beyond the Genome</a:t>
            </a:r>
          </a:p>
        </p:txBody>
      </p:sp>
      <p:sp>
        <p:nvSpPr>
          <p:cNvPr id="3" name="Subtitle 2">
            <a:extLst>
              <a:ext uri="{FF2B5EF4-FFF2-40B4-BE49-F238E27FC236}">
                <a16:creationId xmlns:a16="http://schemas.microsoft.com/office/drawing/2014/main" id="{82CA1BD7-F07B-40BE-BFE7-775AF8F4233E}"/>
              </a:ext>
            </a:extLst>
          </p:cNvPr>
          <p:cNvSpPr>
            <a:spLocks noGrp="1"/>
          </p:cNvSpPr>
          <p:nvPr>
            <p:ph type="subTitle" idx="1"/>
          </p:nvPr>
        </p:nvSpPr>
        <p:spPr>
          <a:xfrm>
            <a:off x="7464612" y="4750893"/>
            <a:ext cx="4087305" cy="1147863"/>
          </a:xfrm>
        </p:spPr>
        <p:txBody>
          <a:bodyPr anchor="t">
            <a:normAutofit/>
          </a:bodyPr>
          <a:lstStyle/>
          <a:p>
            <a:pPr algn="l"/>
            <a:r>
              <a:rPr lang="en-US" sz="2000"/>
              <a:t>Chandler Sutherland</a:t>
            </a:r>
          </a:p>
          <a:p>
            <a:pPr algn="l"/>
            <a:r>
              <a:rPr lang="en-US" sz="2000"/>
              <a:t>Krasileva Lab, Department of Plant and Microbial Biology, UC Berkeley</a:t>
            </a:r>
          </a:p>
        </p:txBody>
      </p:sp>
      <p:pic>
        <p:nvPicPr>
          <p:cNvPr id="14" name="Picture 4" descr="White DNA structure">
            <a:extLst>
              <a:ext uri="{FF2B5EF4-FFF2-40B4-BE49-F238E27FC236}">
                <a16:creationId xmlns:a16="http://schemas.microsoft.com/office/drawing/2014/main" id="{39307A67-413D-4303-9157-C121C333F4E0}"/>
              </a:ext>
            </a:extLst>
          </p:cNvPr>
          <p:cNvPicPr>
            <a:picLocks noChangeAspect="1"/>
          </p:cNvPicPr>
          <p:nvPr/>
        </p:nvPicPr>
        <p:blipFill rotWithShape="1">
          <a:blip r:embed="rId3"/>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09379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814F4A-24F8-4A77-BE7A-3653DF7810C3}"/>
              </a:ext>
            </a:extLst>
          </p:cNvPr>
          <p:cNvSpPr/>
          <p:nvPr/>
        </p:nvSpPr>
        <p:spPr>
          <a:xfrm>
            <a:off x="5698320" y="89662"/>
            <a:ext cx="6390861" cy="9776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itle 1">
            <a:extLst>
              <a:ext uri="{FF2B5EF4-FFF2-40B4-BE49-F238E27FC236}">
                <a16:creationId xmlns:a16="http://schemas.microsoft.com/office/drawing/2014/main" id="{AEE60491-16BB-D5C9-7A53-D4FE44978766}"/>
              </a:ext>
            </a:extLst>
          </p:cNvPr>
          <p:cNvSpPr>
            <a:spLocks noGrp="1"/>
          </p:cNvSpPr>
          <p:nvPr>
            <p:ph type="title"/>
          </p:nvPr>
        </p:nvSpPr>
        <p:spPr>
          <a:xfrm>
            <a:off x="526915" y="348603"/>
            <a:ext cx="10515600" cy="1325563"/>
          </a:xfrm>
        </p:spPr>
        <p:txBody>
          <a:bodyPr/>
          <a:lstStyle/>
          <a:p>
            <a:r>
              <a:rPr lang="en-US" dirty="0"/>
              <a:t>Plant Recognition of Pathogens </a:t>
            </a:r>
          </a:p>
        </p:txBody>
      </p:sp>
      <p:pic>
        <p:nvPicPr>
          <p:cNvPr id="13" name="Picture 12">
            <a:extLst>
              <a:ext uri="{FF2B5EF4-FFF2-40B4-BE49-F238E27FC236}">
                <a16:creationId xmlns:a16="http://schemas.microsoft.com/office/drawing/2014/main" id="{ED8F902F-76A5-44DB-72E5-F953558A1D2A}"/>
              </a:ext>
            </a:extLst>
          </p:cNvPr>
          <p:cNvPicPr>
            <a:picLocks noChangeAspect="1"/>
          </p:cNvPicPr>
          <p:nvPr/>
        </p:nvPicPr>
        <p:blipFill rotWithShape="1">
          <a:blip r:embed="rId2"/>
          <a:srcRect l="47931"/>
          <a:stretch/>
        </p:blipFill>
        <p:spPr>
          <a:xfrm>
            <a:off x="4178828" y="1674166"/>
            <a:ext cx="3455544" cy="3793270"/>
          </a:xfrm>
          <a:prstGeom prst="rect">
            <a:avLst/>
          </a:prstGeom>
        </p:spPr>
      </p:pic>
      <p:pic>
        <p:nvPicPr>
          <p:cNvPr id="14" name="Picture 13">
            <a:extLst>
              <a:ext uri="{FF2B5EF4-FFF2-40B4-BE49-F238E27FC236}">
                <a16:creationId xmlns:a16="http://schemas.microsoft.com/office/drawing/2014/main" id="{090690AF-632D-0C6B-1E00-85162B649DE3}"/>
              </a:ext>
            </a:extLst>
          </p:cNvPr>
          <p:cNvPicPr>
            <a:picLocks noChangeAspect="1"/>
          </p:cNvPicPr>
          <p:nvPr/>
        </p:nvPicPr>
        <p:blipFill>
          <a:blip r:embed="rId3"/>
          <a:stretch>
            <a:fillRect/>
          </a:stretch>
        </p:blipFill>
        <p:spPr>
          <a:xfrm>
            <a:off x="8505459" y="2139922"/>
            <a:ext cx="2949196" cy="3086367"/>
          </a:xfrm>
          <a:prstGeom prst="rect">
            <a:avLst/>
          </a:prstGeom>
        </p:spPr>
      </p:pic>
      <p:cxnSp>
        <p:nvCxnSpPr>
          <p:cNvPr id="15" name="Straight Connector 14">
            <a:extLst>
              <a:ext uri="{FF2B5EF4-FFF2-40B4-BE49-F238E27FC236}">
                <a16:creationId xmlns:a16="http://schemas.microsoft.com/office/drawing/2014/main" id="{E952B56E-CBF1-F73F-ADB3-032DEF507117}"/>
              </a:ext>
            </a:extLst>
          </p:cNvPr>
          <p:cNvCxnSpPr>
            <a:cxnSpLocks/>
          </p:cNvCxnSpPr>
          <p:nvPr/>
        </p:nvCxnSpPr>
        <p:spPr>
          <a:xfrm>
            <a:off x="7579047" y="2139922"/>
            <a:ext cx="1317837" cy="203054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8DF8DD-38BC-1BC3-DA14-60EEF2AA9956}"/>
              </a:ext>
            </a:extLst>
          </p:cNvPr>
          <p:cNvCxnSpPr>
            <a:cxnSpLocks/>
          </p:cNvCxnSpPr>
          <p:nvPr/>
        </p:nvCxnSpPr>
        <p:spPr>
          <a:xfrm flipV="1">
            <a:off x="7634372" y="4170467"/>
            <a:ext cx="1262512" cy="17147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034806B-FB91-42F4-7E87-1B2ABCA6A6D4}"/>
              </a:ext>
            </a:extLst>
          </p:cNvPr>
          <p:cNvPicPr>
            <a:picLocks noChangeAspect="1"/>
          </p:cNvPicPr>
          <p:nvPr/>
        </p:nvPicPr>
        <p:blipFill rotWithShape="1">
          <a:blip r:embed="rId4"/>
          <a:srcRect r="5239"/>
          <a:stretch/>
        </p:blipFill>
        <p:spPr>
          <a:xfrm>
            <a:off x="804252" y="2441792"/>
            <a:ext cx="3348934" cy="1426803"/>
          </a:xfrm>
          <a:prstGeom prst="rect">
            <a:avLst/>
          </a:prstGeom>
        </p:spPr>
      </p:pic>
    </p:spTree>
    <p:extLst>
      <p:ext uri="{BB962C8B-B14F-4D97-AF65-F5344CB8AC3E}">
        <p14:creationId xmlns:p14="http://schemas.microsoft.com/office/powerpoint/2010/main" val="3993996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A1C3C33-B6F6-293E-4F14-2494BC52A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Tree>
    <p:extLst>
      <p:ext uri="{BB962C8B-B14F-4D97-AF65-F5344CB8AC3E}">
        <p14:creationId xmlns:p14="http://schemas.microsoft.com/office/powerpoint/2010/main" val="308671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814F4A-24F8-4A77-BE7A-3653DF7810C3}"/>
              </a:ext>
            </a:extLst>
          </p:cNvPr>
          <p:cNvSpPr/>
          <p:nvPr/>
        </p:nvSpPr>
        <p:spPr>
          <a:xfrm>
            <a:off x="5698320" y="89662"/>
            <a:ext cx="6390861" cy="9776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1A6E5651-B3AC-8BAD-B67F-F752EF882389}"/>
              </a:ext>
            </a:extLst>
          </p:cNvPr>
          <p:cNvPicPr>
            <a:picLocks noChangeAspect="1"/>
          </p:cNvPicPr>
          <p:nvPr/>
        </p:nvPicPr>
        <p:blipFill rotWithShape="1">
          <a:blip r:embed="rId2"/>
          <a:srcRect b="21558"/>
          <a:stretch/>
        </p:blipFill>
        <p:spPr>
          <a:xfrm>
            <a:off x="6860059" y="578472"/>
            <a:ext cx="4325684" cy="5439262"/>
          </a:xfrm>
          <a:prstGeom prst="rect">
            <a:avLst/>
          </a:prstGeom>
        </p:spPr>
      </p:pic>
      <p:pic>
        <p:nvPicPr>
          <p:cNvPr id="7" name="Picture 6">
            <a:extLst>
              <a:ext uri="{FF2B5EF4-FFF2-40B4-BE49-F238E27FC236}">
                <a16:creationId xmlns:a16="http://schemas.microsoft.com/office/drawing/2014/main" id="{17DB0B4D-4F48-5CBA-1CF5-7EBF40F5EDB8}"/>
              </a:ext>
            </a:extLst>
          </p:cNvPr>
          <p:cNvPicPr>
            <a:picLocks noChangeAspect="1"/>
          </p:cNvPicPr>
          <p:nvPr/>
        </p:nvPicPr>
        <p:blipFill>
          <a:blip r:embed="rId3"/>
          <a:stretch>
            <a:fillRect/>
          </a:stretch>
        </p:blipFill>
        <p:spPr>
          <a:xfrm>
            <a:off x="1403894" y="764386"/>
            <a:ext cx="3752684" cy="4596089"/>
          </a:xfrm>
          <a:prstGeom prst="rect">
            <a:avLst/>
          </a:prstGeom>
        </p:spPr>
      </p:pic>
      <p:sp>
        <p:nvSpPr>
          <p:cNvPr id="3" name="Rectangle 2">
            <a:extLst>
              <a:ext uri="{FF2B5EF4-FFF2-40B4-BE49-F238E27FC236}">
                <a16:creationId xmlns:a16="http://schemas.microsoft.com/office/drawing/2014/main" id="{32432DF4-83B7-A0C5-DD2E-63A3E88D14E3}"/>
              </a:ext>
            </a:extLst>
          </p:cNvPr>
          <p:cNvSpPr/>
          <p:nvPr/>
        </p:nvSpPr>
        <p:spPr>
          <a:xfrm>
            <a:off x="2414336" y="5841748"/>
            <a:ext cx="857502" cy="2518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61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814F4A-24F8-4A77-BE7A-3653DF7810C3}"/>
              </a:ext>
            </a:extLst>
          </p:cNvPr>
          <p:cNvSpPr/>
          <p:nvPr/>
        </p:nvSpPr>
        <p:spPr>
          <a:xfrm>
            <a:off x="5698320" y="89662"/>
            <a:ext cx="6390861" cy="9776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1A6E5651-B3AC-8BAD-B67F-F752EF882389}"/>
              </a:ext>
            </a:extLst>
          </p:cNvPr>
          <p:cNvPicPr>
            <a:picLocks noChangeAspect="1"/>
          </p:cNvPicPr>
          <p:nvPr/>
        </p:nvPicPr>
        <p:blipFill>
          <a:blip r:embed="rId2"/>
          <a:stretch>
            <a:fillRect/>
          </a:stretch>
        </p:blipFill>
        <p:spPr>
          <a:xfrm>
            <a:off x="6946932" y="389692"/>
            <a:ext cx="3436426" cy="5508643"/>
          </a:xfrm>
          <a:prstGeom prst="rect">
            <a:avLst/>
          </a:prstGeom>
        </p:spPr>
      </p:pic>
      <p:sp>
        <p:nvSpPr>
          <p:cNvPr id="5" name="TextBox 4">
            <a:extLst>
              <a:ext uri="{FF2B5EF4-FFF2-40B4-BE49-F238E27FC236}">
                <a16:creationId xmlns:a16="http://schemas.microsoft.com/office/drawing/2014/main" id="{5CB2BE78-61C0-2C91-6150-71CDAF6AA1E2}"/>
              </a:ext>
            </a:extLst>
          </p:cNvPr>
          <p:cNvSpPr txBox="1"/>
          <p:nvPr/>
        </p:nvSpPr>
        <p:spPr>
          <a:xfrm>
            <a:off x="6295684" y="4954856"/>
            <a:ext cx="1030705" cy="369332"/>
          </a:xfrm>
          <a:prstGeom prst="rect">
            <a:avLst/>
          </a:prstGeom>
          <a:noFill/>
        </p:spPr>
        <p:txBody>
          <a:bodyPr wrap="square" rtlCol="0">
            <a:spAutoFit/>
          </a:bodyPr>
          <a:lstStyle/>
          <a:p>
            <a:r>
              <a:rPr lang="en-US" dirty="0"/>
              <a:t>Diversity </a:t>
            </a:r>
          </a:p>
        </p:txBody>
      </p:sp>
      <p:sp>
        <p:nvSpPr>
          <p:cNvPr id="6" name="TextBox 5">
            <a:extLst>
              <a:ext uri="{FF2B5EF4-FFF2-40B4-BE49-F238E27FC236}">
                <a16:creationId xmlns:a16="http://schemas.microsoft.com/office/drawing/2014/main" id="{751B85C1-DEB3-2C29-79F6-FABC63971096}"/>
              </a:ext>
            </a:extLst>
          </p:cNvPr>
          <p:cNvSpPr txBox="1"/>
          <p:nvPr/>
        </p:nvSpPr>
        <p:spPr>
          <a:xfrm>
            <a:off x="7886893" y="5775547"/>
            <a:ext cx="2190020" cy="369332"/>
          </a:xfrm>
          <a:prstGeom prst="rect">
            <a:avLst/>
          </a:prstGeom>
          <a:noFill/>
        </p:spPr>
        <p:txBody>
          <a:bodyPr wrap="square" rtlCol="0">
            <a:spAutoFit/>
          </a:bodyPr>
          <a:lstStyle/>
          <a:p>
            <a:r>
              <a:rPr lang="en-US" dirty="0"/>
              <a:t>DNA sequence</a:t>
            </a:r>
          </a:p>
        </p:txBody>
      </p:sp>
      <p:pic>
        <p:nvPicPr>
          <p:cNvPr id="7" name="Picture 6">
            <a:extLst>
              <a:ext uri="{FF2B5EF4-FFF2-40B4-BE49-F238E27FC236}">
                <a16:creationId xmlns:a16="http://schemas.microsoft.com/office/drawing/2014/main" id="{17DB0B4D-4F48-5CBA-1CF5-7EBF40F5EDB8}"/>
              </a:ext>
            </a:extLst>
          </p:cNvPr>
          <p:cNvPicPr>
            <a:picLocks noChangeAspect="1"/>
          </p:cNvPicPr>
          <p:nvPr/>
        </p:nvPicPr>
        <p:blipFill>
          <a:blip r:embed="rId3"/>
          <a:stretch>
            <a:fillRect/>
          </a:stretch>
        </p:blipFill>
        <p:spPr>
          <a:xfrm>
            <a:off x="2086867" y="545243"/>
            <a:ext cx="2981221" cy="3651242"/>
          </a:xfrm>
          <a:prstGeom prst="rect">
            <a:avLst/>
          </a:prstGeom>
        </p:spPr>
      </p:pic>
      <p:pic>
        <p:nvPicPr>
          <p:cNvPr id="10" name="Picture 2">
            <a:extLst>
              <a:ext uri="{FF2B5EF4-FFF2-40B4-BE49-F238E27FC236}">
                <a16:creationId xmlns:a16="http://schemas.microsoft.com/office/drawing/2014/main" id="{CE7FEECD-DFAF-C995-17A5-19C9DA29F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451" y="4358780"/>
            <a:ext cx="3097741" cy="1416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8BFDF7A-550E-B2A8-7D7E-7733D963CC29}"/>
              </a:ext>
            </a:extLst>
          </p:cNvPr>
          <p:cNvSpPr/>
          <p:nvPr/>
        </p:nvSpPr>
        <p:spPr>
          <a:xfrm>
            <a:off x="2145692" y="4358779"/>
            <a:ext cx="2863570" cy="42471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32432DF4-83B7-A0C5-DD2E-63A3E88D14E3}"/>
              </a:ext>
            </a:extLst>
          </p:cNvPr>
          <p:cNvSpPr/>
          <p:nvPr/>
        </p:nvSpPr>
        <p:spPr>
          <a:xfrm>
            <a:off x="2325845" y="5649614"/>
            <a:ext cx="857502" cy="2518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61767D41-C729-EA0C-F017-83A8C3F5AF0D}"/>
              </a:ext>
            </a:extLst>
          </p:cNvPr>
          <p:cNvSpPr/>
          <p:nvPr/>
        </p:nvSpPr>
        <p:spPr>
          <a:xfrm rot="5400000">
            <a:off x="1487388" y="5013589"/>
            <a:ext cx="857502" cy="2518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5F09A25E-E47A-E2C1-38BF-B7F05B5DF6B1}"/>
              </a:ext>
            </a:extLst>
          </p:cNvPr>
          <p:cNvSpPr txBox="1"/>
          <p:nvPr/>
        </p:nvSpPr>
        <p:spPr>
          <a:xfrm>
            <a:off x="1011366" y="4783496"/>
            <a:ext cx="1030705" cy="369332"/>
          </a:xfrm>
          <a:prstGeom prst="rect">
            <a:avLst/>
          </a:prstGeom>
          <a:noFill/>
        </p:spPr>
        <p:txBody>
          <a:bodyPr wrap="square" rtlCol="0">
            <a:spAutoFit/>
          </a:bodyPr>
          <a:lstStyle/>
          <a:p>
            <a:r>
              <a:rPr lang="en-US" dirty="0"/>
              <a:t>Diversity </a:t>
            </a:r>
          </a:p>
        </p:txBody>
      </p:sp>
      <p:sp>
        <p:nvSpPr>
          <p:cNvPr id="13" name="TextBox 12">
            <a:extLst>
              <a:ext uri="{FF2B5EF4-FFF2-40B4-BE49-F238E27FC236}">
                <a16:creationId xmlns:a16="http://schemas.microsoft.com/office/drawing/2014/main" id="{B94F929D-60CE-46AF-26B4-DEDB5F181F8A}"/>
              </a:ext>
            </a:extLst>
          </p:cNvPr>
          <p:cNvSpPr txBox="1"/>
          <p:nvPr/>
        </p:nvSpPr>
        <p:spPr>
          <a:xfrm>
            <a:off x="2488264" y="5740303"/>
            <a:ext cx="2190020" cy="369332"/>
          </a:xfrm>
          <a:prstGeom prst="rect">
            <a:avLst/>
          </a:prstGeom>
          <a:noFill/>
        </p:spPr>
        <p:txBody>
          <a:bodyPr wrap="square" rtlCol="0">
            <a:spAutoFit/>
          </a:bodyPr>
          <a:lstStyle/>
          <a:p>
            <a:r>
              <a:rPr lang="en-US" dirty="0"/>
              <a:t>DNA sequence</a:t>
            </a:r>
          </a:p>
        </p:txBody>
      </p:sp>
    </p:spTree>
    <p:extLst>
      <p:ext uri="{BB962C8B-B14F-4D97-AF65-F5344CB8AC3E}">
        <p14:creationId xmlns:p14="http://schemas.microsoft.com/office/powerpoint/2010/main" val="3083375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B4C5041C-EB22-4576-6DCD-521B402BD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Tree>
    <p:extLst>
      <p:ext uri="{BB962C8B-B14F-4D97-AF65-F5344CB8AC3E}">
        <p14:creationId xmlns:p14="http://schemas.microsoft.com/office/powerpoint/2010/main" val="1047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798AF76-3EE6-D4A5-AEDB-7AF37B208052}"/>
              </a:ext>
            </a:extLst>
          </p:cNvPr>
          <p:cNvPicPr>
            <a:picLocks noChangeAspect="1"/>
          </p:cNvPicPr>
          <p:nvPr/>
        </p:nvPicPr>
        <p:blipFill rotWithShape="1">
          <a:blip r:embed="rId3">
            <a:extLst>
              <a:ext uri="{28A0092B-C50C-407E-A947-70E740481C1C}">
                <a14:useLocalDpi xmlns:a14="http://schemas.microsoft.com/office/drawing/2010/main" val="0"/>
              </a:ext>
            </a:extLst>
          </a:blip>
          <a:srcRect r="52761" b="4301"/>
          <a:stretch/>
        </p:blipFill>
        <p:spPr>
          <a:xfrm>
            <a:off x="4161499" y="147484"/>
            <a:ext cx="3869002" cy="6563032"/>
          </a:xfrm>
          <a:prstGeom prst="rect">
            <a:avLst/>
          </a:prstGeom>
        </p:spPr>
      </p:pic>
    </p:spTree>
    <p:extLst>
      <p:ext uri="{BB962C8B-B14F-4D97-AF65-F5344CB8AC3E}">
        <p14:creationId xmlns:p14="http://schemas.microsoft.com/office/powerpoint/2010/main" val="186429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5"/>
          <p:cNvSpPr txBox="1">
            <a:spLocks noGrp="1"/>
          </p:cNvSpPr>
          <p:nvPr>
            <p:ph type="title"/>
          </p:nvPr>
        </p:nvSpPr>
        <p:spPr>
          <a:xfrm>
            <a:off x="677333" y="609600"/>
            <a:ext cx="8596800" cy="1320800"/>
          </a:xfrm>
          <a:prstGeom prst="rect">
            <a:avLst/>
          </a:prstGeom>
        </p:spPr>
        <p:txBody>
          <a:bodyPr spcFirstLastPara="1" vert="horz" wrap="square" lIns="91433" tIns="45700" rIns="91433" bIns="45700" rtlCol="0" anchor="t" anchorCtr="0">
            <a:normAutofit/>
          </a:bodyPr>
          <a:lstStyle/>
          <a:p>
            <a:pPr>
              <a:spcBef>
                <a:spcPts val="0"/>
              </a:spcBef>
            </a:pPr>
            <a:r>
              <a:rPr lang="en"/>
              <a:t>Basecalling </a:t>
            </a:r>
            <a:endParaRPr/>
          </a:p>
        </p:txBody>
      </p:sp>
      <p:pic>
        <p:nvPicPr>
          <p:cNvPr id="409" name="Google Shape;409;p45"/>
          <p:cNvPicPr preferRelativeResize="0"/>
          <p:nvPr/>
        </p:nvPicPr>
        <p:blipFill>
          <a:blip r:embed="rId3">
            <a:alphaModFix/>
          </a:blip>
          <a:stretch>
            <a:fillRect/>
          </a:stretch>
        </p:blipFill>
        <p:spPr>
          <a:xfrm>
            <a:off x="804067" y="1376503"/>
            <a:ext cx="9695965" cy="48683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EBCC-D559-C3E2-30CA-6F43FCF06227}"/>
              </a:ext>
            </a:extLst>
          </p:cNvPr>
          <p:cNvSpPr>
            <a:spLocks noGrp="1"/>
          </p:cNvSpPr>
          <p:nvPr>
            <p:ph type="title"/>
          </p:nvPr>
        </p:nvSpPr>
        <p:spPr/>
        <p:txBody>
          <a:bodyPr/>
          <a:lstStyle/>
          <a:p>
            <a:r>
              <a:rPr lang="en-US" dirty="0"/>
              <a:t>Time to process some sequenced reads!</a:t>
            </a:r>
          </a:p>
        </p:txBody>
      </p:sp>
      <p:sp>
        <p:nvSpPr>
          <p:cNvPr id="3" name="Content Placeholder 2">
            <a:extLst>
              <a:ext uri="{FF2B5EF4-FFF2-40B4-BE49-F238E27FC236}">
                <a16:creationId xmlns:a16="http://schemas.microsoft.com/office/drawing/2014/main" id="{B23891B3-71EC-A5A7-E868-BD3AF0DCF380}"/>
              </a:ext>
            </a:extLst>
          </p:cNvPr>
          <p:cNvSpPr>
            <a:spLocks noGrp="1"/>
          </p:cNvSpPr>
          <p:nvPr>
            <p:ph idx="1"/>
          </p:nvPr>
        </p:nvSpPr>
        <p:spPr>
          <a:xfrm>
            <a:off x="3598606" y="2846439"/>
            <a:ext cx="4188542" cy="840658"/>
          </a:xfrm>
        </p:spPr>
        <p:txBody>
          <a:bodyPr/>
          <a:lstStyle/>
          <a:p>
            <a:pPr marL="0" indent="0">
              <a:buNone/>
            </a:pPr>
            <a:r>
              <a:rPr lang="en-US" dirty="0"/>
              <a:t>tinyurl.com/</a:t>
            </a:r>
            <a:r>
              <a:rPr lang="en-US" dirty="0" err="1"/>
              <a:t>nuevagenome</a:t>
            </a:r>
            <a:endParaRPr lang="en-US" dirty="0"/>
          </a:p>
        </p:txBody>
      </p:sp>
    </p:spTree>
    <p:extLst>
      <p:ext uri="{BB962C8B-B14F-4D97-AF65-F5344CB8AC3E}">
        <p14:creationId xmlns:p14="http://schemas.microsoft.com/office/powerpoint/2010/main" val="1598054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0AD9C8D-6A0C-43B9-C3AA-D38E98C6E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8950"/>
            <a:ext cx="12192000" cy="588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518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8BE0E718-CFD5-C978-8CD5-0D40EC61D239}"/>
              </a:ext>
            </a:extLst>
          </p:cNvPr>
          <p:cNvPicPr>
            <a:picLocks noChangeAspect="1"/>
          </p:cNvPicPr>
          <p:nvPr/>
        </p:nvPicPr>
        <p:blipFill rotWithShape="1">
          <a:blip r:embed="rId2">
            <a:extLst>
              <a:ext uri="{28A0092B-C50C-407E-A947-70E740481C1C}">
                <a14:useLocalDpi xmlns:a14="http://schemas.microsoft.com/office/drawing/2010/main" val="0"/>
              </a:ext>
            </a:extLst>
          </a:blip>
          <a:srcRect t="1" b="38072"/>
          <a:stretch/>
        </p:blipFill>
        <p:spPr>
          <a:xfrm>
            <a:off x="1848455" y="1447058"/>
            <a:ext cx="9144019" cy="3963884"/>
          </a:xfrm>
          <a:prstGeom prst="rect">
            <a:avLst/>
          </a:prstGeom>
        </p:spPr>
      </p:pic>
      <p:sp>
        <p:nvSpPr>
          <p:cNvPr id="9" name="Rectangle 8">
            <a:extLst>
              <a:ext uri="{FF2B5EF4-FFF2-40B4-BE49-F238E27FC236}">
                <a16:creationId xmlns:a16="http://schemas.microsoft.com/office/drawing/2014/main" id="{A288E820-253E-F582-6A78-644E61CD305D}"/>
              </a:ext>
            </a:extLst>
          </p:cNvPr>
          <p:cNvSpPr/>
          <p:nvPr/>
        </p:nvSpPr>
        <p:spPr>
          <a:xfrm>
            <a:off x="2821858" y="3769294"/>
            <a:ext cx="3274142" cy="2050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Mutation rate </a:t>
            </a:r>
          </a:p>
        </p:txBody>
      </p:sp>
      <p:pic>
        <p:nvPicPr>
          <p:cNvPr id="11" name="Picture 10">
            <a:extLst>
              <a:ext uri="{FF2B5EF4-FFF2-40B4-BE49-F238E27FC236}">
                <a16:creationId xmlns:a16="http://schemas.microsoft.com/office/drawing/2014/main" id="{7D502136-7EC8-D582-C4AF-EF05EA69E1AE}"/>
              </a:ext>
            </a:extLst>
          </p:cNvPr>
          <p:cNvPicPr>
            <a:picLocks noChangeAspect="1"/>
          </p:cNvPicPr>
          <p:nvPr/>
        </p:nvPicPr>
        <p:blipFill>
          <a:blip r:embed="rId3"/>
          <a:stretch>
            <a:fillRect/>
          </a:stretch>
        </p:blipFill>
        <p:spPr>
          <a:xfrm>
            <a:off x="3492212" y="3975770"/>
            <a:ext cx="2377646" cy="617273"/>
          </a:xfrm>
          <a:prstGeom prst="rect">
            <a:avLst/>
          </a:prstGeom>
        </p:spPr>
      </p:pic>
      <p:sp>
        <p:nvSpPr>
          <p:cNvPr id="12" name="TextBox 11">
            <a:extLst>
              <a:ext uri="{FF2B5EF4-FFF2-40B4-BE49-F238E27FC236}">
                <a16:creationId xmlns:a16="http://schemas.microsoft.com/office/drawing/2014/main" id="{78F524CA-A50C-7A1D-4014-C621F82741DA}"/>
              </a:ext>
            </a:extLst>
          </p:cNvPr>
          <p:cNvSpPr txBox="1"/>
          <p:nvPr/>
        </p:nvSpPr>
        <p:spPr>
          <a:xfrm>
            <a:off x="737419" y="746292"/>
            <a:ext cx="7138364" cy="584775"/>
          </a:xfrm>
          <a:prstGeom prst="rect">
            <a:avLst/>
          </a:prstGeom>
          <a:noFill/>
        </p:spPr>
        <p:txBody>
          <a:bodyPr wrap="none" rtlCol="0">
            <a:spAutoFit/>
          </a:bodyPr>
          <a:lstStyle/>
          <a:p>
            <a:r>
              <a:rPr lang="en-US" sz="3200" dirty="0"/>
              <a:t>What other information can we evaluate?</a:t>
            </a:r>
          </a:p>
        </p:txBody>
      </p:sp>
    </p:spTree>
    <p:extLst>
      <p:ext uri="{BB962C8B-B14F-4D97-AF65-F5344CB8AC3E}">
        <p14:creationId xmlns:p14="http://schemas.microsoft.com/office/powerpoint/2010/main" val="351871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2436867" y="802233"/>
            <a:ext cx="9413600" cy="4129600"/>
          </a:xfrm>
          <a:prstGeom prst="rect">
            <a:avLst/>
          </a:prstGeom>
          <a:noFill/>
          <a:ln>
            <a:noFill/>
          </a:ln>
        </p:spPr>
        <p:txBody>
          <a:bodyPr spcFirstLastPara="1" vert="horz" wrap="square" lIns="91433" tIns="45700" rIns="91433" bIns="45700" rtlCol="0" anchor="t" anchorCtr="0">
            <a:normAutofit/>
          </a:bodyPr>
          <a:lstStyle/>
          <a:p>
            <a:pPr marL="0" indent="0">
              <a:spcBef>
                <a:spcPts val="0"/>
              </a:spcBef>
              <a:buClr>
                <a:schemeClr val="dk1"/>
              </a:buClr>
              <a:buSzPts val="2100"/>
              <a:buNone/>
            </a:pPr>
            <a:r>
              <a:rPr lang="en" sz="2400" b="1"/>
              <a:t>Nucleotide: </a:t>
            </a:r>
            <a:r>
              <a:rPr lang="en" sz="2400"/>
              <a:t>building block of DNA, consisting of sugar molecule and a nucleotide base </a:t>
            </a:r>
            <a:endParaRPr sz="2400"/>
          </a:p>
          <a:p>
            <a:pPr marL="0" indent="0">
              <a:spcBef>
                <a:spcPts val="1067"/>
              </a:spcBef>
              <a:buClr>
                <a:schemeClr val="dk1"/>
              </a:buClr>
              <a:buSzPts val="2100"/>
              <a:buNone/>
            </a:pPr>
            <a:endParaRPr sz="2400" b="1"/>
          </a:p>
          <a:p>
            <a:pPr marL="0" indent="0">
              <a:spcBef>
                <a:spcPts val="1067"/>
              </a:spcBef>
              <a:buClr>
                <a:schemeClr val="dk1"/>
              </a:buClr>
              <a:buSzPts val="2100"/>
              <a:buNone/>
            </a:pPr>
            <a:r>
              <a:rPr lang="en" sz="2400" b="1"/>
              <a:t>Sequence: </a:t>
            </a:r>
            <a:r>
              <a:rPr lang="en" sz="2400"/>
              <a:t>a string of nucleotides </a:t>
            </a:r>
            <a:endParaRPr sz="2400"/>
          </a:p>
          <a:p>
            <a:pPr marL="0" indent="0">
              <a:spcBef>
                <a:spcPts val="1067"/>
              </a:spcBef>
              <a:buClr>
                <a:schemeClr val="dk1"/>
              </a:buClr>
              <a:buSzPts val="2100"/>
              <a:buNone/>
            </a:pPr>
            <a:endParaRPr sz="2400"/>
          </a:p>
          <a:p>
            <a:pPr marL="0" indent="0">
              <a:spcBef>
                <a:spcPts val="1067"/>
              </a:spcBef>
              <a:buClr>
                <a:schemeClr val="dk1"/>
              </a:buClr>
              <a:buSzPts val="2100"/>
              <a:buNone/>
            </a:pPr>
            <a:r>
              <a:rPr lang="en" sz="2400" b="1"/>
              <a:t>Genome: </a:t>
            </a:r>
            <a:r>
              <a:rPr lang="en" sz="2400"/>
              <a:t>the complete set of genetic material (DNA) in an organism </a:t>
            </a:r>
            <a:endParaRPr sz="2400"/>
          </a:p>
          <a:p>
            <a:pPr marL="0" indent="0">
              <a:spcBef>
                <a:spcPts val="1067"/>
              </a:spcBef>
              <a:buClr>
                <a:schemeClr val="dk1"/>
              </a:buClr>
              <a:buSzPts val="2100"/>
              <a:buNone/>
            </a:pPr>
            <a:endParaRPr sz="2400"/>
          </a:p>
          <a:p>
            <a:pPr marL="0" indent="0">
              <a:spcBef>
                <a:spcPts val="1067"/>
              </a:spcBef>
              <a:buClr>
                <a:schemeClr val="dk1"/>
              </a:buClr>
              <a:buSzPts val="2100"/>
              <a:buNone/>
            </a:pPr>
            <a:r>
              <a:rPr lang="en" sz="2400" b="1"/>
              <a:t>Genomics: </a:t>
            </a:r>
            <a:r>
              <a:rPr lang="en" sz="2400"/>
              <a:t>study of the structure, function, evolution, and editing of genomes </a:t>
            </a:r>
            <a:endParaRPr sz="2400"/>
          </a:p>
          <a:p>
            <a:pPr marL="0" indent="0">
              <a:spcBef>
                <a:spcPts val="1067"/>
              </a:spcBef>
              <a:buClr>
                <a:schemeClr val="dk1"/>
              </a:buClr>
              <a:buSzPts val="2100"/>
              <a:buNone/>
            </a:pPr>
            <a:endParaRPr sz="1467"/>
          </a:p>
        </p:txBody>
      </p:sp>
      <p:sp>
        <p:nvSpPr>
          <p:cNvPr id="87" name="Google Shape;87;p17"/>
          <p:cNvSpPr txBox="1"/>
          <p:nvPr/>
        </p:nvSpPr>
        <p:spPr>
          <a:xfrm>
            <a:off x="441065" y="802234"/>
            <a:ext cx="1151600" cy="461624"/>
          </a:xfrm>
          <a:prstGeom prst="rect">
            <a:avLst/>
          </a:prstGeom>
          <a:noFill/>
          <a:ln>
            <a:noFill/>
          </a:ln>
        </p:spPr>
        <p:txBody>
          <a:bodyPr spcFirstLastPara="1" wrap="square" lIns="91433" tIns="45700" rIns="91433" bIns="45700" anchor="t" anchorCtr="0">
            <a:spAutoFit/>
          </a:bodyPr>
          <a:lstStyle/>
          <a:p>
            <a:r>
              <a:rPr lang="en" sz="2400">
                <a:solidFill>
                  <a:schemeClr val="dk1"/>
                </a:solidFill>
                <a:latin typeface="Calibri"/>
                <a:ea typeface="Calibri"/>
                <a:cs typeface="Calibri"/>
                <a:sym typeface="Calibri"/>
              </a:rPr>
              <a:t>Letter </a:t>
            </a:r>
            <a:endParaRPr sz="2400">
              <a:latin typeface="Calibri"/>
              <a:ea typeface="Calibri"/>
              <a:cs typeface="Calibri"/>
              <a:sym typeface="Calibri"/>
            </a:endParaRPr>
          </a:p>
        </p:txBody>
      </p:sp>
      <p:sp>
        <p:nvSpPr>
          <p:cNvPr id="88" name="Google Shape;88;p17"/>
          <p:cNvSpPr txBox="1"/>
          <p:nvPr/>
        </p:nvSpPr>
        <p:spPr>
          <a:xfrm>
            <a:off x="441060" y="1805467"/>
            <a:ext cx="1151600" cy="461624"/>
          </a:xfrm>
          <a:prstGeom prst="rect">
            <a:avLst/>
          </a:prstGeom>
          <a:noFill/>
          <a:ln>
            <a:noFill/>
          </a:ln>
        </p:spPr>
        <p:txBody>
          <a:bodyPr spcFirstLastPara="1" wrap="square" lIns="91433" tIns="45700" rIns="91433" bIns="45700" anchor="t" anchorCtr="0">
            <a:spAutoFit/>
          </a:bodyPr>
          <a:lstStyle/>
          <a:p>
            <a:r>
              <a:rPr lang="en" sz="2400">
                <a:solidFill>
                  <a:schemeClr val="dk1"/>
                </a:solidFill>
                <a:latin typeface="Calibri"/>
                <a:ea typeface="Calibri"/>
                <a:cs typeface="Calibri"/>
                <a:sym typeface="Calibri"/>
              </a:rPr>
              <a:t>Word</a:t>
            </a:r>
            <a:endParaRPr sz="2400">
              <a:latin typeface="Calibri"/>
              <a:ea typeface="Calibri"/>
              <a:cs typeface="Calibri"/>
              <a:sym typeface="Calibri"/>
            </a:endParaRPr>
          </a:p>
        </p:txBody>
      </p:sp>
      <p:sp>
        <p:nvSpPr>
          <p:cNvPr id="89" name="Google Shape;89;p17"/>
          <p:cNvSpPr txBox="1"/>
          <p:nvPr/>
        </p:nvSpPr>
        <p:spPr>
          <a:xfrm>
            <a:off x="477645" y="2587918"/>
            <a:ext cx="1078400" cy="461624"/>
          </a:xfrm>
          <a:prstGeom prst="rect">
            <a:avLst/>
          </a:prstGeom>
          <a:noFill/>
          <a:ln>
            <a:noFill/>
          </a:ln>
        </p:spPr>
        <p:txBody>
          <a:bodyPr spcFirstLastPara="1" wrap="square" lIns="91433" tIns="45700" rIns="91433" bIns="45700" anchor="t" anchorCtr="0">
            <a:spAutoFit/>
          </a:bodyPr>
          <a:lstStyle/>
          <a:p>
            <a:r>
              <a:rPr lang="en" sz="2400">
                <a:solidFill>
                  <a:schemeClr val="dk1"/>
                </a:solidFill>
                <a:latin typeface="Calibri"/>
                <a:ea typeface="Calibri"/>
                <a:cs typeface="Calibri"/>
                <a:sym typeface="Calibri"/>
              </a:rPr>
              <a:t>Book</a:t>
            </a:r>
            <a:endParaRPr sz="2400">
              <a:latin typeface="Calibri"/>
              <a:ea typeface="Calibri"/>
              <a:cs typeface="Calibri"/>
              <a:sym typeface="Calibri"/>
            </a:endParaRPr>
          </a:p>
        </p:txBody>
      </p:sp>
      <p:sp>
        <p:nvSpPr>
          <p:cNvPr id="90" name="Google Shape;90;p17"/>
          <p:cNvSpPr txBox="1"/>
          <p:nvPr/>
        </p:nvSpPr>
        <p:spPr>
          <a:xfrm>
            <a:off x="336533" y="3619334"/>
            <a:ext cx="1360800" cy="461624"/>
          </a:xfrm>
          <a:prstGeom prst="rect">
            <a:avLst/>
          </a:prstGeom>
          <a:noFill/>
          <a:ln>
            <a:noFill/>
          </a:ln>
        </p:spPr>
        <p:txBody>
          <a:bodyPr spcFirstLastPara="1" wrap="square" lIns="91433" tIns="45700" rIns="91433" bIns="45700" anchor="t" anchorCtr="0">
            <a:spAutoFit/>
          </a:bodyPr>
          <a:lstStyle/>
          <a:p>
            <a:r>
              <a:rPr lang="en" sz="2400" dirty="0">
                <a:solidFill>
                  <a:schemeClr val="dk1"/>
                </a:solidFill>
                <a:latin typeface="Calibri"/>
                <a:ea typeface="Calibri"/>
                <a:cs typeface="Calibri"/>
                <a:sym typeface="Calibri"/>
              </a:rPr>
              <a:t>Library</a:t>
            </a:r>
            <a:endParaRPr sz="2400" dirty="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814F4A-24F8-4A77-BE7A-3653DF7810C3}"/>
              </a:ext>
            </a:extLst>
          </p:cNvPr>
          <p:cNvSpPr/>
          <p:nvPr/>
        </p:nvSpPr>
        <p:spPr>
          <a:xfrm>
            <a:off x="5698320" y="89662"/>
            <a:ext cx="6390861" cy="9776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9FD29713-5564-59D7-BCC5-B9BD7D3C5899}"/>
              </a:ext>
            </a:extLst>
          </p:cNvPr>
          <p:cNvSpPr/>
          <p:nvPr/>
        </p:nvSpPr>
        <p:spPr>
          <a:xfrm>
            <a:off x="2393807" y="3955325"/>
            <a:ext cx="3594367" cy="161006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CBF5EAA-7E61-2937-285F-912EAEE6449D}"/>
              </a:ext>
            </a:extLst>
          </p:cNvPr>
          <p:cNvSpPr/>
          <p:nvPr/>
        </p:nvSpPr>
        <p:spPr>
          <a:xfrm>
            <a:off x="6226109" y="2379602"/>
            <a:ext cx="3594367" cy="161006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B5A8613-A1A0-1859-F552-DBE79FCB95C3}"/>
              </a:ext>
            </a:extLst>
          </p:cNvPr>
          <p:cNvSpPr/>
          <p:nvPr/>
        </p:nvSpPr>
        <p:spPr>
          <a:xfrm>
            <a:off x="6348773" y="3865864"/>
            <a:ext cx="3594367" cy="161006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38D57C67-954F-F12D-AB81-90AA37A31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1769181"/>
            <a:ext cx="5010130" cy="3319637"/>
          </a:xfrm>
          <a:prstGeom prst="rect">
            <a:avLst/>
          </a:prstGeom>
        </p:spPr>
      </p:pic>
      <p:sp>
        <p:nvSpPr>
          <p:cNvPr id="11" name="TextBox 10">
            <a:extLst>
              <a:ext uri="{FF2B5EF4-FFF2-40B4-BE49-F238E27FC236}">
                <a16:creationId xmlns:a16="http://schemas.microsoft.com/office/drawing/2014/main" id="{05DD7615-D960-93CE-5D19-BE0A667621FA}"/>
              </a:ext>
            </a:extLst>
          </p:cNvPr>
          <p:cNvSpPr txBox="1"/>
          <p:nvPr/>
        </p:nvSpPr>
        <p:spPr>
          <a:xfrm>
            <a:off x="1215837" y="254574"/>
            <a:ext cx="10265872" cy="1077218"/>
          </a:xfrm>
          <a:prstGeom prst="rect">
            <a:avLst/>
          </a:prstGeom>
          <a:noFill/>
        </p:spPr>
        <p:txBody>
          <a:bodyPr wrap="square" rtlCol="0">
            <a:spAutoFit/>
          </a:bodyPr>
          <a:lstStyle/>
          <a:p>
            <a:pPr algn="ctr"/>
            <a:r>
              <a:rPr lang="en-US" sz="3200" b="1" dirty="0">
                <a:latin typeface="+mj-lt"/>
              </a:rPr>
              <a:t>Highly variable immune receptors are expressed more than non-highly variable immune receptors </a:t>
            </a:r>
          </a:p>
        </p:txBody>
      </p:sp>
      <p:pic>
        <p:nvPicPr>
          <p:cNvPr id="12" name="Picture 2">
            <a:extLst>
              <a:ext uri="{FF2B5EF4-FFF2-40B4-BE49-F238E27FC236}">
                <a16:creationId xmlns:a16="http://schemas.microsoft.com/office/drawing/2014/main" id="{9FD1F9BF-20A7-8C2A-6FB2-0FC7D53CF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1" y="5103335"/>
            <a:ext cx="1971366" cy="9016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BCFC238-99E5-C8EE-F4EB-89F110F03D3B}"/>
              </a:ext>
            </a:extLst>
          </p:cNvPr>
          <p:cNvPicPr>
            <a:picLocks noChangeAspect="1"/>
          </p:cNvPicPr>
          <p:nvPr/>
        </p:nvPicPr>
        <p:blipFill rotWithShape="1">
          <a:blip r:embed="rId4"/>
          <a:srcRect l="27531" b="21317"/>
          <a:stretch/>
        </p:blipFill>
        <p:spPr>
          <a:xfrm>
            <a:off x="8896625" y="5118195"/>
            <a:ext cx="2022950" cy="861437"/>
          </a:xfrm>
          <a:prstGeom prst="rect">
            <a:avLst/>
          </a:prstGeom>
        </p:spPr>
      </p:pic>
      <p:sp>
        <p:nvSpPr>
          <p:cNvPr id="15" name="Rectangle 14">
            <a:extLst>
              <a:ext uri="{FF2B5EF4-FFF2-40B4-BE49-F238E27FC236}">
                <a16:creationId xmlns:a16="http://schemas.microsoft.com/office/drawing/2014/main" id="{D251179E-DC07-A7CA-6C22-A92EC0115239}"/>
              </a:ext>
            </a:extLst>
          </p:cNvPr>
          <p:cNvSpPr/>
          <p:nvPr/>
        </p:nvSpPr>
        <p:spPr>
          <a:xfrm>
            <a:off x="6995606" y="5082065"/>
            <a:ext cx="1693843" cy="3875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6" name="Picture 15" descr="Diagram&#10;&#10;Description automatically generated">
            <a:extLst>
              <a:ext uri="{FF2B5EF4-FFF2-40B4-BE49-F238E27FC236}">
                <a16:creationId xmlns:a16="http://schemas.microsoft.com/office/drawing/2014/main" id="{660A7D7B-90D2-5E19-3489-18CC5D9AFB37}"/>
              </a:ext>
            </a:extLst>
          </p:cNvPr>
          <p:cNvPicPr>
            <a:picLocks noChangeAspect="1"/>
          </p:cNvPicPr>
          <p:nvPr/>
        </p:nvPicPr>
        <p:blipFill rotWithShape="1">
          <a:blip r:embed="rId5">
            <a:extLst>
              <a:ext uri="{28A0092B-C50C-407E-A947-70E740481C1C}">
                <a14:useLocalDpi xmlns:a14="http://schemas.microsoft.com/office/drawing/2010/main" val="0"/>
              </a:ext>
            </a:extLst>
          </a:blip>
          <a:srcRect l="8901" t="7898" r="52763" b="64685"/>
          <a:stretch/>
        </p:blipFill>
        <p:spPr>
          <a:xfrm>
            <a:off x="597762" y="2990503"/>
            <a:ext cx="3505443" cy="1754934"/>
          </a:xfrm>
          <a:prstGeom prst="rect">
            <a:avLst/>
          </a:prstGeom>
        </p:spPr>
      </p:pic>
    </p:spTree>
    <p:extLst>
      <p:ext uri="{BB962C8B-B14F-4D97-AF65-F5344CB8AC3E}">
        <p14:creationId xmlns:p14="http://schemas.microsoft.com/office/powerpoint/2010/main" val="2588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9965F98F-19F3-99E7-3102-01D1C7511E59}"/>
              </a:ext>
            </a:extLst>
          </p:cNvPr>
          <p:cNvPicPr>
            <a:picLocks noChangeAspect="1"/>
          </p:cNvPicPr>
          <p:nvPr/>
        </p:nvPicPr>
        <p:blipFill rotWithShape="1">
          <a:blip r:embed="rId2">
            <a:extLst>
              <a:ext uri="{28A0092B-C50C-407E-A947-70E740481C1C}">
                <a14:useLocalDpi xmlns:a14="http://schemas.microsoft.com/office/drawing/2010/main" val="0"/>
              </a:ext>
            </a:extLst>
          </a:blip>
          <a:srcRect t="1" b="38072"/>
          <a:stretch/>
        </p:blipFill>
        <p:spPr>
          <a:xfrm>
            <a:off x="1523990" y="1694898"/>
            <a:ext cx="9144019" cy="3963884"/>
          </a:xfrm>
          <a:prstGeom prst="rect">
            <a:avLst/>
          </a:prstGeom>
        </p:spPr>
      </p:pic>
      <p:sp>
        <p:nvSpPr>
          <p:cNvPr id="9" name="Rectangle 8">
            <a:extLst>
              <a:ext uri="{FF2B5EF4-FFF2-40B4-BE49-F238E27FC236}">
                <a16:creationId xmlns:a16="http://schemas.microsoft.com/office/drawing/2014/main" id="{AD814F4A-24F8-4A77-BE7A-3653DF7810C3}"/>
              </a:ext>
            </a:extLst>
          </p:cNvPr>
          <p:cNvSpPr/>
          <p:nvPr/>
        </p:nvSpPr>
        <p:spPr>
          <a:xfrm>
            <a:off x="5698320" y="89662"/>
            <a:ext cx="6390861" cy="9776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E64C06DB-EBB6-CB0D-0EF8-4AA57A71D183}"/>
              </a:ext>
            </a:extLst>
          </p:cNvPr>
          <p:cNvSpPr/>
          <p:nvPr/>
        </p:nvSpPr>
        <p:spPr>
          <a:xfrm>
            <a:off x="6181619" y="1694898"/>
            <a:ext cx="3478903" cy="186301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A7D2C493-6E1A-97BB-99C6-6D06F3BC6C04}"/>
              </a:ext>
            </a:extLst>
          </p:cNvPr>
          <p:cNvSpPr/>
          <p:nvPr/>
        </p:nvSpPr>
        <p:spPr>
          <a:xfrm>
            <a:off x="2460674" y="1978540"/>
            <a:ext cx="3478903" cy="40542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7" name="Picture 2">
            <a:extLst>
              <a:ext uri="{FF2B5EF4-FFF2-40B4-BE49-F238E27FC236}">
                <a16:creationId xmlns:a16="http://schemas.microsoft.com/office/drawing/2014/main" id="{B21BAE0F-A434-8EE2-A3C4-E050046C62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302"/>
          <a:stretch/>
        </p:blipFill>
        <p:spPr bwMode="auto">
          <a:xfrm>
            <a:off x="733883" y="1454952"/>
            <a:ext cx="4183806" cy="25507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D2704F-6466-FD8E-3CB1-25EF4972D6D3}"/>
              </a:ext>
            </a:extLst>
          </p:cNvPr>
          <p:cNvSpPr txBox="1"/>
          <p:nvPr/>
        </p:nvSpPr>
        <p:spPr>
          <a:xfrm>
            <a:off x="4917689" y="2419287"/>
            <a:ext cx="1394292" cy="276999"/>
          </a:xfrm>
          <a:prstGeom prst="rect">
            <a:avLst/>
          </a:prstGeom>
          <a:noFill/>
        </p:spPr>
        <p:txBody>
          <a:bodyPr wrap="none" rtlCol="0">
            <a:spAutoFit/>
          </a:bodyPr>
          <a:lstStyle/>
          <a:p>
            <a:r>
              <a:rPr lang="en-US" sz="1200" dirty="0"/>
              <a:t>Non-highly variable</a:t>
            </a:r>
          </a:p>
        </p:txBody>
      </p:sp>
      <p:sp>
        <p:nvSpPr>
          <p:cNvPr id="11" name="TextBox 10">
            <a:extLst>
              <a:ext uri="{FF2B5EF4-FFF2-40B4-BE49-F238E27FC236}">
                <a16:creationId xmlns:a16="http://schemas.microsoft.com/office/drawing/2014/main" id="{A719CE1A-C12B-AA4D-8D68-F7EC9B69A6ED}"/>
              </a:ext>
            </a:extLst>
          </p:cNvPr>
          <p:cNvSpPr txBox="1"/>
          <p:nvPr/>
        </p:nvSpPr>
        <p:spPr>
          <a:xfrm>
            <a:off x="4917688" y="2647260"/>
            <a:ext cx="1102546" cy="276999"/>
          </a:xfrm>
          <a:prstGeom prst="rect">
            <a:avLst/>
          </a:prstGeom>
          <a:noFill/>
        </p:spPr>
        <p:txBody>
          <a:bodyPr wrap="none" rtlCol="0">
            <a:spAutoFit/>
          </a:bodyPr>
          <a:lstStyle/>
          <a:p>
            <a:r>
              <a:rPr lang="en-US" sz="1200" dirty="0"/>
              <a:t>Highly variable</a:t>
            </a:r>
          </a:p>
        </p:txBody>
      </p:sp>
      <p:sp>
        <p:nvSpPr>
          <p:cNvPr id="2" name="TextBox 1">
            <a:extLst>
              <a:ext uri="{FF2B5EF4-FFF2-40B4-BE49-F238E27FC236}">
                <a16:creationId xmlns:a16="http://schemas.microsoft.com/office/drawing/2014/main" id="{D1823EB4-B34C-AB76-614C-798FFB1292B5}"/>
              </a:ext>
            </a:extLst>
          </p:cNvPr>
          <p:cNvSpPr txBox="1"/>
          <p:nvPr/>
        </p:nvSpPr>
        <p:spPr>
          <a:xfrm>
            <a:off x="1215837" y="254574"/>
            <a:ext cx="10265872" cy="1077218"/>
          </a:xfrm>
          <a:prstGeom prst="rect">
            <a:avLst/>
          </a:prstGeom>
          <a:noFill/>
        </p:spPr>
        <p:txBody>
          <a:bodyPr wrap="square" rtlCol="0">
            <a:spAutoFit/>
          </a:bodyPr>
          <a:lstStyle/>
          <a:p>
            <a:pPr algn="ctr"/>
            <a:r>
              <a:rPr lang="en-US" sz="3200" b="1" dirty="0">
                <a:latin typeface="+mj-lt"/>
              </a:rPr>
              <a:t>Highly variable immune receptors are closer to transcriptional elements than non-highly variable immune receptors </a:t>
            </a:r>
          </a:p>
        </p:txBody>
      </p:sp>
    </p:spTree>
    <p:extLst>
      <p:ext uri="{BB962C8B-B14F-4D97-AF65-F5344CB8AC3E}">
        <p14:creationId xmlns:p14="http://schemas.microsoft.com/office/powerpoint/2010/main" val="380382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9965F98F-19F3-99E7-3102-01D1C7511E59}"/>
              </a:ext>
            </a:extLst>
          </p:cNvPr>
          <p:cNvPicPr>
            <a:picLocks noChangeAspect="1"/>
          </p:cNvPicPr>
          <p:nvPr/>
        </p:nvPicPr>
        <p:blipFill rotWithShape="1">
          <a:blip r:embed="rId2">
            <a:extLst>
              <a:ext uri="{28A0092B-C50C-407E-A947-70E740481C1C}">
                <a14:useLocalDpi xmlns:a14="http://schemas.microsoft.com/office/drawing/2010/main" val="0"/>
              </a:ext>
            </a:extLst>
          </a:blip>
          <a:srcRect l="48867" t="6991" r="17346" b="70679"/>
          <a:stretch/>
        </p:blipFill>
        <p:spPr>
          <a:xfrm>
            <a:off x="2121254" y="2714347"/>
            <a:ext cx="3089430" cy="1429305"/>
          </a:xfrm>
          <a:prstGeom prst="rect">
            <a:avLst/>
          </a:prstGeom>
        </p:spPr>
      </p:pic>
      <p:sp>
        <p:nvSpPr>
          <p:cNvPr id="9" name="Rectangle 8">
            <a:extLst>
              <a:ext uri="{FF2B5EF4-FFF2-40B4-BE49-F238E27FC236}">
                <a16:creationId xmlns:a16="http://schemas.microsoft.com/office/drawing/2014/main" id="{AD814F4A-24F8-4A77-BE7A-3653DF7810C3}"/>
              </a:ext>
            </a:extLst>
          </p:cNvPr>
          <p:cNvSpPr/>
          <p:nvPr/>
        </p:nvSpPr>
        <p:spPr>
          <a:xfrm>
            <a:off x="5447597" y="164874"/>
            <a:ext cx="6390861" cy="97762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descr="Chart, box and whisker chart&#10;&#10;Description automatically generated">
            <a:extLst>
              <a:ext uri="{FF2B5EF4-FFF2-40B4-BE49-F238E27FC236}">
                <a16:creationId xmlns:a16="http://schemas.microsoft.com/office/drawing/2014/main" id="{09E278E7-E5EC-91DE-BD3A-B6A829AF0D9D}"/>
              </a:ext>
            </a:extLst>
          </p:cNvPr>
          <p:cNvPicPr>
            <a:picLocks noChangeAspect="1"/>
          </p:cNvPicPr>
          <p:nvPr/>
        </p:nvPicPr>
        <p:blipFill rotWithShape="1">
          <a:blip r:embed="rId3">
            <a:extLst>
              <a:ext uri="{28A0092B-C50C-407E-A947-70E740481C1C}">
                <a14:useLocalDpi xmlns:a14="http://schemas.microsoft.com/office/drawing/2010/main" val="0"/>
              </a:ext>
            </a:extLst>
          </a:blip>
          <a:srcRect t="6516" r="22291" b="4983"/>
          <a:stretch/>
        </p:blipFill>
        <p:spPr>
          <a:xfrm>
            <a:off x="6820466" y="1406113"/>
            <a:ext cx="4099109" cy="2879820"/>
          </a:xfrm>
          <a:prstGeom prst="rect">
            <a:avLst/>
          </a:prstGeom>
        </p:spPr>
      </p:pic>
      <p:grpSp>
        <p:nvGrpSpPr>
          <p:cNvPr id="16" name="Group 15">
            <a:extLst>
              <a:ext uri="{FF2B5EF4-FFF2-40B4-BE49-F238E27FC236}">
                <a16:creationId xmlns:a16="http://schemas.microsoft.com/office/drawing/2014/main" id="{7BEE98D1-5AEC-2C35-A71A-9A305CB9070C}"/>
              </a:ext>
            </a:extLst>
          </p:cNvPr>
          <p:cNvGrpSpPr/>
          <p:nvPr/>
        </p:nvGrpSpPr>
        <p:grpSpPr>
          <a:xfrm>
            <a:off x="7088810" y="4440962"/>
            <a:ext cx="4061584" cy="922884"/>
            <a:chOff x="6857991" y="4769236"/>
            <a:chExt cx="4061584" cy="922884"/>
          </a:xfrm>
        </p:grpSpPr>
        <p:pic>
          <p:nvPicPr>
            <p:cNvPr id="12" name="Picture 11">
              <a:extLst>
                <a:ext uri="{FF2B5EF4-FFF2-40B4-BE49-F238E27FC236}">
                  <a16:creationId xmlns:a16="http://schemas.microsoft.com/office/drawing/2014/main" id="{F064069F-F252-208A-B8F2-C1B3DC995BED}"/>
                </a:ext>
              </a:extLst>
            </p:cNvPr>
            <p:cNvPicPr>
              <a:picLocks noChangeAspect="1"/>
            </p:cNvPicPr>
            <p:nvPr/>
          </p:nvPicPr>
          <p:blipFill rotWithShape="1">
            <a:blip r:embed="rId4"/>
            <a:srcRect l="27531" b="21317"/>
            <a:stretch/>
          </p:blipFill>
          <p:spPr>
            <a:xfrm>
              <a:off x="8896625" y="4805366"/>
              <a:ext cx="2022950" cy="861437"/>
            </a:xfrm>
            <a:prstGeom prst="rect">
              <a:avLst/>
            </a:prstGeom>
          </p:spPr>
        </p:pic>
        <p:grpSp>
          <p:nvGrpSpPr>
            <p:cNvPr id="15" name="Group 14">
              <a:extLst>
                <a:ext uri="{FF2B5EF4-FFF2-40B4-BE49-F238E27FC236}">
                  <a16:creationId xmlns:a16="http://schemas.microsoft.com/office/drawing/2014/main" id="{69A1B249-B3AA-8ED0-75DF-68968E0898DD}"/>
                </a:ext>
              </a:extLst>
            </p:cNvPr>
            <p:cNvGrpSpPr/>
            <p:nvPr/>
          </p:nvGrpSpPr>
          <p:grpSpPr>
            <a:xfrm>
              <a:off x="6857991" y="4769236"/>
              <a:ext cx="1971366" cy="922884"/>
              <a:chOff x="6857991" y="4769236"/>
              <a:chExt cx="1971366" cy="922884"/>
            </a:xfrm>
          </p:grpSpPr>
          <p:pic>
            <p:nvPicPr>
              <p:cNvPr id="11" name="Picture 2">
                <a:extLst>
                  <a:ext uri="{FF2B5EF4-FFF2-40B4-BE49-F238E27FC236}">
                    <a16:creationId xmlns:a16="http://schemas.microsoft.com/office/drawing/2014/main" id="{A2BB2B5C-85A4-A815-6AA6-69E8ECAEBD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7991" y="4790506"/>
                <a:ext cx="1971366" cy="9016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C74E3B3-77CC-E0A3-A601-8D8C58947ED1}"/>
                  </a:ext>
                </a:extLst>
              </p:cNvPr>
              <p:cNvSpPr/>
              <p:nvPr/>
            </p:nvSpPr>
            <p:spPr>
              <a:xfrm>
                <a:off x="6995606" y="4769236"/>
                <a:ext cx="1693843" cy="38750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6A27E841-7E38-443D-64F2-6EE4626BDCDE}"/>
              </a:ext>
            </a:extLst>
          </p:cNvPr>
          <p:cNvSpPr txBox="1"/>
          <p:nvPr/>
        </p:nvSpPr>
        <p:spPr>
          <a:xfrm>
            <a:off x="1215837" y="254574"/>
            <a:ext cx="10265872" cy="1077218"/>
          </a:xfrm>
          <a:prstGeom prst="rect">
            <a:avLst/>
          </a:prstGeom>
          <a:noFill/>
        </p:spPr>
        <p:txBody>
          <a:bodyPr wrap="square" rtlCol="0">
            <a:spAutoFit/>
          </a:bodyPr>
          <a:lstStyle/>
          <a:p>
            <a:pPr algn="ctr"/>
            <a:r>
              <a:rPr lang="en-US" sz="3200" b="1" dirty="0">
                <a:latin typeface="+mj-lt"/>
              </a:rPr>
              <a:t>Highly variable immune are more methylated than non-highly variable immune receptors </a:t>
            </a:r>
          </a:p>
        </p:txBody>
      </p:sp>
    </p:spTree>
    <p:extLst>
      <p:ext uri="{BB962C8B-B14F-4D97-AF65-F5344CB8AC3E}">
        <p14:creationId xmlns:p14="http://schemas.microsoft.com/office/powerpoint/2010/main" val="414458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922C285-90CA-75C8-C639-B48F097E1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437" y="1619269"/>
            <a:ext cx="7283126" cy="4700044"/>
          </a:xfrm>
          <a:prstGeom prst="rect">
            <a:avLst/>
          </a:prstGeom>
        </p:spPr>
      </p:pic>
      <p:sp>
        <p:nvSpPr>
          <p:cNvPr id="7" name="TextBox 6">
            <a:extLst>
              <a:ext uri="{FF2B5EF4-FFF2-40B4-BE49-F238E27FC236}">
                <a16:creationId xmlns:a16="http://schemas.microsoft.com/office/drawing/2014/main" id="{5A43F941-B284-9307-3301-742F5D8B2D7B}"/>
              </a:ext>
            </a:extLst>
          </p:cNvPr>
          <p:cNvSpPr txBox="1"/>
          <p:nvPr/>
        </p:nvSpPr>
        <p:spPr>
          <a:xfrm>
            <a:off x="794083" y="193147"/>
            <a:ext cx="10563727" cy="1077218"/>
          </a:xfrm>
          <a:prstGeom prst="rect">
            <a:avLst/>
          </a:prstGeom>
          <a:noFill/>
        </p:spPr>
        <p:txBody>
          <a:bodyPr wrap="square">
            <a:spAutoFit/>
          </a:bodyPr>
          <a:lstStyle/>
          <a:p>
            <a:pPr algn="ctr"/>
            <a:r>
              <a:rPr lang="en-US" sz="3200" b="0" i="0" u="none" strike="noStrike" dirty="0">
                <a:solidFill>
                  <a:srgbClr val="000000"/>
                </a:solidFill>
                <a:effectLst/>
                <a:latin typeface="+mj-lt"/>
              </a:rPr>
              <a:t>An individual’s methylation status, expression, and TE distance are correlated with intraspecies allelic diversity. </a:t>
            </a:r>
            <a:endParaRPr lang="en-US" sz="3200" dirty="0">
              <a:latin typeface="+mj-lt"/>
            </a:endParaRPr>
          </a:p>
        </p:txBody>
      </p:sp>
    </p:spTree>
    <p:extLst>
      <p:ext uri="{BB962C8B-B14F-4D97-AF65-F5344CB8AC3E}">
        <p14:creationId xmlns:p14="http://schemas.microsoft.com/office/powerpoint/2010/main" val="58258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National Institutes of Health (NIH) - YouTube">
            <a:extLst>
              <a:ext uri="{FF2B5EF4-FFF2-40B4-BE49-F238E27FC236}">
                <a16:creationId xmlns:a16="http://schemas.microsoft.com/office/drawing/2014/main" id="{16CC59FC-73A2-2627-B936-FA5C8DB9D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926" y="446645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G_9378">
            <a:extLst>
              <a:ext uri="{FF2B5EF4-FFF2-40B4-BE49-F238E27FC236}">
                <a16:creationId xmlns:a16="http://schemas.microsoft.com/office/drawing/2014/main" id="{8071BC68-D1B7-4724-DCCB-D8B3567ED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369" y="1168121"/>
            <a:ext cx="3888258" cy="259257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University of California, Berkeley - Wikipedia">
            <a:extLst>
              <a:ext uri="{FF2B5EF4-FFF2-40B4-BE49-F238E27FC236}">
                <a16:creationId xmlns:a16="http://schemas.microsoft.com/office/drawing/2014/main" id="{F9252D4B-18B6-9770-20B4-C38EA1EDD0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369" y="3996303"/>
            <a:ext cx="2722686" cy="272268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Plant &amp; Microbial Biology | University of California, Berkeley">
            <a:extLst>
              <a:ext uri="{FF2B5EF4-FFF2-40B4-BE49-F238E27FC236}">
                <a16:creationId xmlns:a16="http://schemas.microsoft.com/office/drawing/2014/main" id="{17DC30E9-92BC-8441-9B19-1286939E0F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369" y="139011"/>
            <a:ext cx="8129860" cy="86379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Twitter - Wikipedia">
            <a:extLst>
              <a:ext uri="{FF2B5EF4-FFF2-40B4-BE49-F238E27FC236}">
                <a16:creationId xmlns:a16="http://schemas.microsoft.com/office/drawing/2014/main" id="{69037B29-BE9A-AD4E-FA42-9355D2F42D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6528" y="2938462"/>
            <a:ext cx="583238" cy="479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2CD965-5F56-2077-858C-33F0B262CF1A}"/>
              </a:ext>
            </a:extLst>
          </p:cNvPr>
          <p:cNvSpPr txBox="1"/>
          <p:nvPr/>
        </p:nvSpPr>
        <p:spPr>
          <a:xfrm>
            <a:off x="7275747" y="2938462"/>
            <a:ext cx="1912703" cy="400110"/>
          </a:xfrm>
          <a:prstGeom prst="rect">
            <a:avLst/>
          </a:prstGeom>
          <a:noFill/>
        </p:spPr>
        <p:txBody>
          <a:bodyPr wrap="none" rtlCol="0">
            <a:spAutoFit/>
          </a:bodyPr>
          <a:lstStyle/>
          <a:p>
            <a:r>
              <a:rPr lang="en-US" sz="2000" dirty="0"/>
              <a:t>@chandler_suth</a:t>
            </a:r>
          </a:p>
        </p:txBody>
      </p:sp>
      <p:pic>
        <p:nvPicPr>
          <p:cNvPr id="11274" name="Picture 10" descr="Email, internet and social media | nidirect">
            <a:extLst>
              <a:ext uri="{FF2B5EF4-FFF2-40B4-BE49-F238E27FC236}">
                <a16:creationId xmlns:a16="http://schemas.microsoft.com/office/drawing/2014/main" id="{74F2EE31-7EA7-4B0E-D177-4F9B8DEE89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0547" y="3435444"/>
            <a:ext cx="735200" cy="7319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C5E916-0DCC-90D3-5670-591F5AC27417}"/>
              </a:ext>
            </a:extLst>
          </p:cNvPr>
          <p:cNvSpPr txBox="1"/>
          <p:nvPr/>
        </p:nvSpPr>
        <p:spPr>
          <a:xfrm>
            <a:off x="7275747" y="3601355"/>
            <a:ext cx="3785908" cy="400110"/>
          </a:xfrm>
          <a:prstGeom prst="rect">
            <a:avLst/>
          </a:prstGeom>
          <a:noFill/>
        </p:spPr>
        <p:txBody>
          <a:bodyPr wrap="none" rtlCol="0">
            <a:spAutoFit/>
          </a:bodyPr>
          <a:lstStyle/>
          <a:p>
            <a:r>
              <a:rPr lang="en-US" sz="2000" dirty="0"/>
              <a:t>chandlersutherland@berkeley.edu</a:t>
            </a:r>
          </a:p>
        </p:txBody>
      </p:sp>
    </p:spTree>
    <p:extLst>
      <p:ext uri="{BB962C8B-B14F-4D97-AF65-F5344CB8AC3E}">
        <p14:creationId xmlns:p14="http://schemas.microsoft.com/office/powerpoint/2010/main" val="2790437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7888603" y="121100"/>
            <a:ext cx="41432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sz="2133"/>
              <a:t>A Brief History of Sequencing </a:t>
            </a:r>
            <a:endParaRPr sz="2133"/>
          </a:p>
        </p:txBody>
      </p:sp>
      <p:pic>
        <p:nvPicPr>
          <p:cNvPr id="118" name="Google Shape;118;p19"/>
          <p:cNvPicPr preferRelativeResize="0"/>
          <p:nvPr/>
        </p:nvPicPr>
        <p:blipFill rotWithShape="1">
          <a:blip r:embed="rId3">
            <a:alphaModFix/>
          </a:blip>
          <a:srcRect/>
          <a:stretch/>
        </p:blipFill>
        <p:spPr>
          <a:xfrm rot="-5400000">
            <a:off x="-3118883" y="3205163"/>
            <a:ext cx="7056133" cy="447675"/>
          </a:xfrm>
          <a:prstGeom prst="rect">
            <a:avLst/>
          </a:prstGeom>
          <a:noFill/>
          <a:ln>
            <a:noFill/>
          </a:ln>
        </p:spPr>
      </p:pic>
      <p:cxnSp>
        <p:nvCxnSpPr>
          <p:cNvPr id="119" name="Google Shape;119;p19"/>
          <p:cNvCxnSpPr/>
          <p:nvPr/>
        </p:nvCxnSpPr>
        <p:spPr>
          <a:xfrm>
            <a:off x="409185" y="501041"/>
            <a:ext cx="768263" cy="0"/>
          </a:xfrm>
          <a:prstGeom prst="straightConnector1">
            <a:avLst/>
          </a:prstGeom>
          <a:noFill/>
          <a:ln w="9525" cap="flat" cmpd="sng">
            <a:solidFill>
              <a:schemeClr val="accent1"/>
            </a:solidFill>
            <a:prstDash val="solid"/>
            <a:miter lim="800000"/>
            <a:headEnd type="none" w="sm" len="sm"/>
            <a:tailEnd type="none" w="sm" len="sm"/>
          </a:ln>
        </p:spPr>
      </p:cxnSp>
      <p:sp>
        <p:nvSpPr>
          <p:cNvPr id="120" name="Google Shape;120;p19"/>
          <p:cNvSpPr txBox="1"/>
          <p:nvPr/>
        </p:nvSpPr>
        <p:spPr>
          <a:xfrm>
            <a:off x="1177448" y="293450"/>
            <a:ext cx="3660233" cy="666937"/>
          </a:xfrm>
          <a:prstGeom prst="rect">
            <a:avLst/>
          </a:prstGeom>
          <a:noFill/>
          <a:ln>
            <a:noFill/>
          </a:ln>
        </p:spPr>
        <p:txBody>
          <a:bodyPr spcFirstLastPara="1" wrap="square" lIns="91433" tIns="45700" rIns="91433" bIns="45700" anchor="t" anchorCtr="0">
            <a:spAutoFit/>
          </a:bodyPr>
          <a:lstStyle/>
          <a:p>
            <a:r>
              <a:rPr lang="en" sz="1867">
                <a:solidFill>
                  <a:schemeClr val="dk1"/>
                </a:solidFill>
                <a:latin typeface="Calibri"/>
                <a:ea typeface="Calibri"/>
                <a:cs typeface="Calibri"/>
                <a:sym typeface="Calibri"/>
              </a:rPr>
              <a:t>1869: Discovery and Isolation of DNA</a:t>
            </a:r>
            <a:endParaRPr sz="1467"/>
          </a:p>
        </p:txBody>
      </p:sp>
      <p:cxnSp>
        <p:nvCxnSpPr>
          <p:cNvPr id="121" name="Google Shape;121;p19"/>
          <p:cNvCxnSpPr/>
          <p:nvPr/>
        </p:nvCxnSpPr>
        <p:spPr>
          <a:xfrm>
            <a:off x="409185" y="2193759"/>
            <a:ext cx="768263" cy="0"/>
          </a:xfrm>
          <a:prstGeom prst="straightConnector1">
            <a:avLst/>
          </a:prstGeom>
          <a:noFill/>
          <a:ln w="9525" cap="flat" cmpd="sng">
            <a:solidFill>
              <a:schemeClr val="accent1"/>
            </a:solidFill>
            <a:prstDash val="solid"/>
            <a:miter lim="800000"/>
            <a:headEnd type="none" w="sm" len="sm"/>
            <a:tailEnd type="none" w="sm" len="sm"/>
          </a:ln>
        </p:spPr>
      </p:cxnSp>
      <p:sp>
        <p:nvSpPr>
          <p:cNvPr id="122" name="Google Shape;122;p19"/>
          <p:cNvSpPr txBox="1"/>
          <p:nvPr/>
        </p:nvSpPr>
        <p:spPr>
          <a:xfrm>
            <a:off x="1177429" y="1986167"/>
            <a:ext cx="4715200" cy="379615"/>
          </a:xfrm>
          <a:prstGeom prst="rect">
            <a:avLst/>
          </a:prstGeom>
          <a:noFill/>
          <a:ln>
            <a:noFill/>
          </a:ln>
        </p:spPr>
        <p:txBody>
          <a:bodyPr spcFirstLastPara="1" wrap="square" lIns="91433" tIns="45700" rIns="91433" bIns="45700" anchor="t" anchorCtr="0">
            <a:spAutoFit/>
          </a:bodyPr>
          <a:lstStyle/>
          <a:p>
            <a:r>
              <a:rPr lang="en" sz="1867" dirty="0">
                <a:solidFill>
                  <a:schemeClr val="dk1"/>
                </a:solidFill>
                <a:latin typeface="Calibri"/>
                <a:ea typeface="Calibri"/>
                <a:cs typeface="Calibri"/>
                <a:sym typeface="Calibri"/>
              </a:rPr>
              <a:t>1953: Structure of DNA determined</a:t>
            </a:r>
            <a:endParaRPr sz="1467" dirty="0"/>
          </a:p>
        </p:txBody>
      </p:sp>
      <p:cxnSp>
        <p:nvCxnSpPr>
          <p:cNvPr id="123" name="Google Shape;123;p19"/>
          <p:cNvCxnSpPr/>
          <p:nvPr/>
        </p:nvCxnSpPr>
        <p:spPr>
          <a:xfrm>
            <a:off x="409185" y="2586017"/>
            <a:ext cx="768263" cy="0"/>
          </a:xfrm>
          <a:prstGeom prst="straightConnector1">
            <a:avLst/>
          </a:prstGeom>
          <a:noFill/>
          <a:ln w="9525" cap="flat" cmpd="sng">
            <a:solidFill>
              <a:schemeClr val="accent1"/>
            </a:solidFill>
            <a:prstDash val="solid"/>
            <a:miter lim="800000"/>
            <a:headEnd type="none" w="sm" len="sm"/>
            <a:tailEnd type="none" w="sm" len="sm"/>
          </a:ln>
        </p:spPr>
      </p:cxnSp>
      <p:sp>
        <p:nvSpPr>
          <p:cNvPr id="124" name="Google Shape;124;p19"/>
          <p:cNvSpPr txBox="1"/>
          <p:nvPr/>
        </p:nvSpPr>
        <p:spPr>
          <a:xfrm>
            <a:off x="1177425" y="2378434"/>
            <a:ext cx="4143200" cy="379615"/>
          </a:xfrm>
          <a:prstGeom prst="rect">
            <a:avLst/>
          </a:prstGeom>
          <a:noFill/>
          <a:ln>
            <a:noFill/>
          </a:ln>
        </p:spPr>
        <p:txBody>
          <a:bodyPr spcFirstLastPara="1" wrap="square" lIns="91433" tIns="45700" rIns="91433" bIns="45700" anchor="t" anchorCtr="0">
            <a:spAutoFit/>
          </a:bodyPr>
          <a:lstStyle/>
          <a:p>
            <a:r>
              <a:rPr lang="en" sz="1867">
                <a:solidFill>
                  <a:schemeClr val="dk1"/>
                </a:solidFill>
                <a:latin typeface="Calibri"/>
                <a:ea typeface="Calibri"/>
                <a:cs typeface="Calibri"/>
                <a:sym typeface="Calibri"/>
              </a:rPr>
              <a:t>1965: First DNA Sequence</a:t>
            </a:r>
            <a:endParaRPr sz="1467"/>
          </a:p>
        </p:txBody>
      </p:sp>
      <p:cxnSp>
        <p:nvCxnSpPr>
          <p:cNvPr id="125" name="Google Shape;125;p19"/>
          <p:cNvCxnSpPr/>
          <p:nvPr/>
        </p:nvCxnSpPr>
        <p:spPr>
          <a:xfrm>
            <a:off x="409185" y="3024128"/>
            <a:ext cx="768263" cy="0"/>
          </a:xfrm>
          <a:prstGeom prst="straightConnector1">
            <a:avLst/>
          </a:prstGeom>
          <a:noFill/>
          <a:ln w="9525" cap="flat" cmpd="sng">
            <a:solidFill>
              <a:schemeClr val="accent1"/>
            </a:solidFill>
            <a:prstDash val="solid"/>
            <a:miter lim="800000"/>
            <a:headEnd type="none" w="sm" len="sm"/>
            <a:tailEnd type="none" w="sm" len="sm"/>
          </a:ln>
        </p:spPr>
      </p:cxnSp>
      <p:sp>
        <p:nvSpPr>
          <p:cNvPr id="126" name="Google Shape;126;p19"/>
          <p:cNvSpPr txBox="1"/>
          <p:nvPr/>
        </p:nvSpPr>
        <p:spPr>
          <a:xfrm>
            <a:off x="1177425" y="2816534"/>
            <a:ext cx="3124800" cy="379615"/>
          </a:xfrm>
          <a:prstGeom prst="rect">
            <a:avLst/>
          </a:prstGeom>
          <a:noFill/>
          <a:ln>
            <a:noFill/>
          </a:ln>
        </p:spPr>
        <p:txBody>
          <a:bodyPr spcFirstLastPara="1" wrap="square" lIns="91433" tIns="45700" rIns="91433" bIns="45700" anchor="t" anchorCtr="0">
            <a:spAutoFit/>
          </a:bodyPr>
          <a:lstStyle/>
          <a:p>
            <a:r>
              <a:rPr lang="en" sz="1867">
                <a:solidFill>
                  <a:schemeClr val="dk1"/>
                </a:solidFill>
                <a:latin typeface="Calibri"/>
                <a:ea typeface="Calibri"/>
                <a:cs typeface="Calibri"/>
                <a:sym typeface="Calibri"/>
              </a:rPr>
              <a:t>1977: First genome</a:t>
            </a:r>
            <a:endParaRPr sz="1467"/>
          </a:p>
        </p:txBody>
      </p:sp>
      <p:cxnSp>
        <p:nvCxnSpPr>
          <p:cNvPr id="127" name="Google Shape;127;p19"/>
          <p:cNvCxnSpPr/>
          <p:nvPr/>
        </p:nvCxnSpPr>
        <p:spPr>
          <a:xfrm>
            <a:off x="427517" y="3897516"/>
            <a:ext cx="768263" cy="0"/>
          </a:xfrm>
          <a:prstGeom prst="straightConnector1">
            <a:avLst/>
          </a:prstGeom>
          <a:noFill/>
          <a:ln w="9525" cap="flat" cmpd="sng">
            <a:solidFill>
              <a:schemeClr val="accent1"/>
            </a:solidFill>
            <a:prstDash val="solid"/>
            <a:miter lim="800000"/>
            <a:headEnd type="none" w="sm" len="sm"/>
            <a:tailEnd type="none" w="sm" len="sm"/>
          </a:ln>
        </p:spPr>
      </p:cxnSp>
      <p:sp>
        <p:nvSpPr>
          <p:cNvPr id="128" name="Google Shape;128;p19"/>
          <p:cNvSpPr txBox="1"/>
          <p:nvPr/>
        </p:nvSpPr>
        <p:spPr>
          <a:xfrm>
            <a:off x="1195764" y="3689934"/>
            <a:ext cx="5676400" cy="379615"/>
          </a:xfrm>
          <a:prstGeom prst="rect">
            <a:avLst/>
          </a:prstGeom>
          <a:noFill/>
          <a:ln>
            <a:noFill/>
          </a:ln>
        </p:spPr>
        <p:txBody>
          <a:bodyPr spcFirstLastPara="1" wrap="square" lIns="91433" tIns="45700" rIns="91433" bIns="45700" anchor="t" anchorCtr="0">
            <a:spAutoFit/>
          </a:bodyPr>
          <a:lstStyle/>
          <a:p>
            <a:r>
              <a:rPr lang="en" sz="1867">
                <a:solidFill>
                  <a:schemeClr val="dk1"/>
                </a:solidFill>
                <a:latin typeface="Calibri"/>
                <a:ea typeface="Calibri"/>
                <a:cs typeface="Calibri"/>
                <a:sym typeface="Calibri"/>
              </a:rPr>
              <a:t>1996: Sequencing by fluorescently labeled dyes</a:t>
            </a:r>
            <a:endParaRPr sz="1467"/>
          </a:p>
        </p:txBody>
      </p:sp>
      <p:cxnSp>
        <p:nvCxnSpPr>
          <p:cNvPr id="129" name="Google Shape;129;p19"/>
          <p:cNvCxnSpPr/>
          <p:nvPr/>
        </p:nvCxnSpPr>
        <p:spPr>
          <a:xfrm>
            <a:off x="427517" y="4195768"/>
            <a:ext cx="768263" cy="0"/>
          </a:xfrm>
          <a:prstGeom prst="straightConnector1">
            <a:avLst/>
          </a:prstGeom>
          <a:noFill/>
          <a:ln w="9525" cap="flat" cmpd="sng">
            <a:solidFill>
              <a:schemeClr val="accent1"/>
            </a:solidFill>
            <a:prstDash val="solid"/>
            <a:miter lim="800000"/>
            <a:headEnd type="none" w="sm" len="sm"/>
            <a:tailEnd type="none" w="sm" len="sm"/>
          </a:ln>
        </p:spPr>
      </p:cxnSp>
      <p:sp>
        <p:nvSpPr>
          <p:cNvPr id="130" name="Google Shape;130;p19"/>
          <p:cNvSpPr txBox="1"/>
          <p:nvPr/>
        </p:nvSpPr>
        <p:spPr>
          <a:xfrm>
            <a:off x="1195767" y="3988168"/>
            <a:ext cx="5903600" cy="400069"/>
          </a:xfrm>
          <a:prstGeom prst="rect">
            <a:avLst/>
          </a:prstGeom>
          <a:noFill/>
          <a:ln>
            <a:noFill/>
          </a:ln>
        </p:spPr>
        <p:txBody>
          <a:bodyPr spcFirstLastPara="1" wrap="square" lIns="91433" tIns="45700" rIns="91433" bIns="45700" anchor="t" anchorCtr="0">
            <a:spAutoFit/>
          </a:bodyPr>
          <a:lstStyle/>
          <a:p>
            <a:r>
              <a:rPr lang="en" sz="2000" dirty="0">
                <a:solidFill>
                  <a:schemeClr val="dk1"/>
                </a:solidFill>
                <a:latin typeface="Calibri"/>
                <a:ea typeface="Calibri"/>
                <a:cs typeface="Calibri"/>
                <a:sym typeface="Calibri"/>
              </a:rPr>
              <a:t>2000: First plant genome sequenced</a:t>
            </a:r>
            <a:endParaRPr sz="2000" i="1" dirty="0"/>
          </a:p>
        </p:txBody>
      </p:sp>
      <p:cxnSp>
        <p:nvCxnSpPr>
          <p:cNvPr id="131" name="Google Shape;131;p19"/>
          <p:cNvCxnSpPr/>
          <p:nvPr/>
        </p:nvCxnSpPr>
        <p:spPr>
          <a:xfrm>
            <a:off x="427517" y="5359916"/>
            <a:ext cx="768263" cy="0"/>
          </a:xfrm>
          <a:prstGeom prst="straightConnector1">
            <a:avLst/>
          </a:prstGeom>
          <a:noFill/>
          <a:ln w="9525" cap="flat" cmpd="sng">
            <a:solidFill>
              <a:schemeClr val="accent1"/>
            </a:solidFill>
            <a:prstDash val="solid"/>
            <a:miter lim="800000"/>
            <a:headEnd type="none" w="sm" len="sm"/>
            <a:tailEnd type="none" w="sm" len="sm"/>
          </a:ln>
        </p:spPr>
      </p:cxnSp>
      <p:sp>
        <p:nvSpPr>
          <p:cNvPr id="132" name="Google Shape;132;p19"/>
          <p:cNvSpPr txBox="1"/>
          <p:nvPr/>
        </p:nvSpPr>
        <p:spPr>
          <a:xfrm>
            <a:off x="1195764" y="5152334"/>
            <a:ext cx="4715200" cy="379615"/>
          </a:xfrm>
          <a:prstGeom prst="rect">
            <a:avLst/>
          </a:prstGeom>
          <a:noFill/>
          <a:ln>
            <a:noFill/>
          </a:ln>
        </p:spPr>
        <p:txBody>
          <a:bodyPr spcFirstLastPara="1" wrap="square" lIns="91433" tIns="45700" rIns="91433" bIns="45700" anchor="t" anchorCtr="0">
            <a:spAutoFit/>
          </a:bodyPr>
          <a:lstStyle/>
          <a:p>
            <a:r>
              <a:rPr lang="en" sz="1867">
                <a:solidFill>
                  <a:schemeClr val="dk1"/>
                </a:solidFill>
                <a:latin typeface="Calibri"/>
                <a:ea typeface="Calibri"/>
                <a:cs typeface="Calibri"/>
                <a:sym typeface="Calibri"/>
              </a:rPr>
              <a:t>2014: Nanopore long read sequencing </a:t>
            </a:r>
            <a:endParaRPr sz="1467"/>
          </a:p>
        </p:txBody>
      </p:sp>
      <p:cxnSp>
        <p:nvCxnSpPr>
          <p:cNvPr id="133" name="Google Shape;133;p19"/>
          <p:cNvCxnSpPr/>
          <p:nvPr/>
        </p:nvCxnSpPr>
        <p:spPr>
          <a:xfrm>
            <a:off x="427517" y="6451047"/>
            <a:ext cx="768263" cy="0"/>
          </a:xfrm>
          <a:prstGeom prst="straightConnector1">
            <a:avLst/>
          </a:prstGeom>
          <a:noFill/>
          <a:ln w="9525" cap="flat" cmpd="sng">
            <a:solidFill>
              <a:schemeClr val="accent1"/>
            </a:solidFill>
            <a:prstDash val="solid"/>
            <a:miter lim="800000"/>
            <a:headEnd type="none" w="sm" len="sm"/>
            <a:tailEnd type="none" w="sm" len="sm"/>
          </a:ln>
        </p:spPr>
      </p:cxnSp>
      <p:sp>
        <p:nvSpPr>
          <p:cNvPr id="134" name="Google Shape;134;p19"/>
          <p:cNvSpPr txBox="1"/>
          <p:nvPr/>
        </p:nvSpPr>
        <p:spPr>
          <a:xfrm>
            <a:off x="1195764" y="6243467"/>
            <a:ext cx="5179600" cy="379615"/>
          </a:xfrm>
          <a:prstGeom prst="rect">
            <a:avLst/>
          </a:prstGeom>
          <a:noFill/>
          <a:ln>
            <a:noFill/>
          </a:ln>
        </p:spPr>
        <p:txBody>
          <a:bodyPr spcFirstLastPara="1" wrap="square" lIns="91433" tIns="45700" rIns="91433" bIns="45700" anchor="t" anchorCtr="0">
            <a:spAutoFit/>
          </a:bodyPr>
          <a:lstStyle/>
          <a:p>
            <a:r>
              <a:rPr lang="en" sz="1867">
                <a:solidFill>
                  <a:schemeClr val="dk1"/>
                </a:solidFill>
                <a:latin typeface="Calibri"/>
                <a:ea typeface="Calibri"/>
                <a:cs typeface="Calibri"/>
                <a:sym typeface="Calibri"/>
              </a:rPr>
              <a:t>2021: Human genome finished end to end</a:t>
            </a:r>
            <a:endParaRPr sz="1467"/>
          </a:p>
        </p:txBody>
      </p:sp>
      <p:pic>
        <p:nvPicPr>
          <p:cNvPr id="4098" name="Picture 2" descr="The double helix and the 'wronged heroine' | Nature">
            <a:extLst>
              <a:ext uri="{FF2B5EF4-FFF2-40B4-BE49-F238E27FC236}">
                <a16:creationId xmlns:a16="http://schemas.microsoft.com/office/drawing/2014/main" id="{F935326B-ED12-3D1E-E6FC-810D117F9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625" y="538674"/>
            <a:ext cx="2857500" cy="2657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acteriophage phiX174 molecule - Stock Image - C035/5291">
            <a:extLst>
              <a:ext uri="{FF2B5EF4-FFF2-40B4-BE49-F238E27FC236}">
                <a16:creationId xmlns:a16="http://schemas.microsoft.com/office/drawing/2014/main" id="{01F5AC4E-7BB0-6A30-6F10-B0FD3BAAA2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1182" y="2175974"/>
            <a:ext cx="2453389" cy="24533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ale Cress (Arabidopsis thaliana) - Cambridge Botanic Garden">
            <a:extLst>
              <a:ext uri="{FF2B5EF4-FFF2-40B4-BE49-F238E27FC236}">
                <a16:creationId xmlns:a16="http://schemas.microsoft.com/office/drawing/2014/main" id="{D132F53D-20AE-336C-5C1A-2E99F71CB8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6974" y="3766882"/>
            <a:ext cx="1701629" cy="2552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0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6" grpId="0"/>
      <p:bldP spid="1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p:nvPr/>
        </p:nvSpPr>
        <p:spPr>
          <a:xfrm>
            <a:off x="1524" y="0"/>
            <a:ext cx="12188952" cy="6858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141" name="Google Shape;141;p20"/>
          <p:cNvPicPr preferRelativeResize="0"/>
          <p:nvPr/>
        </p:nvPicPr>
        <p:blipFill rotWithShape="1">
          <a:blip r:embed="rId3">
            <a:alphaModFix/>
          </a:blip>
          <a:srcRect/>
          <a:stretch/>
        </p:blipFill>
        <p:spPr>
          <a:xfrm>
            <a:off x="2041744" y="323602"/>
            <a:ext cx="8567803" cy="62107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838199" y="-103798"/>
            <a:ext cx="10515600" cy="1325563"/>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sz="3200"/>
              <a:t>Dominant Sequencing Technologies</a:t>
            </a:r>
            <a:endParaRPr sz="3200"/>
          </a:p>
        </p:txBody>
      </p:sp>
      <p:grpSp>
        <p:nvGrpSpPr>
          <p:cNvPr id="148" name="Google Shape;148;p21"/>
          <p:cNvGrpSpPr/>
          <p:nvPr/>
        </p:nvGrpSpPr>
        <p:grpSpPr>
          <a:xfrm>
            <a:off x="8" y="1221755"/>
            <a:ext cx="12189601" cy="5167333"/>
            <a:chOff x="7" y="-10"/>
            <a:chExt cx="12189601" cy="5167333"/>
          </a:xfrm>
        </p:grpSpPr>
        <p:sp>
          <p:nvSpPr>
            <p:cNvPr id="149" name="Google Shape;149;p21"/>
            <p:cNvSpPr/>
            <p:nvPr/>
          </p:nvSpPr>
          <p:spPr>
            <a:xfrm>
              <a:off x="7" y="-10"/>
              <a:ext cx="4122243" cy="5167333"/>
            </a:xfrm>
            <a:prstGeom prst="rect">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50" name="Google Shape;150;p21"/>
            <p:cNvSpPr txBox="1"/>
            <p:nvPr/>
          </p:nvSpPr>
          <p:spPr>
            <a:xfrm>
              <a:off x="7" y="1963575"/>
              <a:ext cx="4122243" cy="3100400"/>
            </a:xfrm>
            <a:prstGeom prst="rect">
              <a:avLst/>
            </a:prstGeom>
            <a:noFill/>
            <a:ln>
              <a:noFill/>
            </a:ln>
          </p:spPr>
          <p:txBody>
            <a:bodyPr spcFirstLastPara="1" wrap="square" lIns="269167" tIns="330200" rIns="269167" bIns="330200" anchor="t" anchorCtr="0">
              <a:noAutofit/>
            </a:bodyPr>
            <a:lstStyle/>
            <a:p>
              <a:pPr>
                <a:lnSpc>
                  <a:spcPct val="90000"/>
                </a:lnSpc>
                <a:buClr>
                  <a:schemeClr val="dk1"/>
                </a:buClr>
                <a:buSzPts val="1800"/>
              </a:pPr>
              <a:r>
                <a:rPr lang="en" sz="2400" b="1">
                  <a:solidFill>
                    <a:schemeClr val="dk1"/>
                  </a:solidFill>
                  <a:latin typeface="Calibri"/>
                  <a:ea typeface="Calibri"/>
                  <a:cs typeface="Calibri"/>
                  <a:sym typeface="Calibri"/>
                </a:rPr>
                <a:t>Short read sequencing by synthesis (Illumina)</a:t>
              </a:r>
              <a:endParaRPr sz="1467"/>
            </a:p>
            <a:p>
              <a:pPr marL="237061" lvl="1" indent="-228594">
                <a:lnSpc>
                  <a:spcPct val="90000"/>
                </a:lnSpc>
                <a:spcBef>
                  <a:spcPts val="800"/>
                </a:spcBef>
                <a:buClr>
                  <a:schemeClr val="dk1"/>
                </a:buClr>
                <a:buSzPts val="1500"/>
                <a:buFont typeface="Calibri"/>
                <a:buChar char="•"/>
              </a:pPr>
              <a:r>
                <a:rPr lang="en" sz="2000">
                  <a:solidFill>
                    <a:schemeClr val="dk1"/>
                  </a:solidFill>
                  <a:latin typeface="Calibri"/>
                  <a:ea typeface="Calibri"/>
                  <a:cs typeface="Calibri"/>
                  <a:sym typeface="Calibri"/>
                </a:rPr>
                <a:t>&gt;90% of world’s sequencing data</a:t>
              </a:r>
              <a:endParaRPr sz="1467"/>
            </a:p>
            <a:p>
              <a:pPr marL="237061" lvl="1" indent="-228594">
                <a:lnSpc>
                  <a:spcPct val="90000"/>
                </a:lnSpc>
                <a:spcBef>
                  <a:spcPts val="267"/>
                </a:spcBef>
                <a:buClr>
                  <a:schemeClr val="dk1"/>
                </a:buClr>
                <a:buSzPts val="1500"/>
                <a:buFont typeface="Calibri"/>
                <a:buChar char="•"/>
              </a:pPr>
              <a:r>
                <a:rPr lang="en" sz="2000">
                  <a:solidFill>
                    <a:schemeClr val="dk1"/>
                  </a:solidFill>
                  <a:latin typeface="Calibri"/>
                  <a:ea typeface="Calibri"/>
                  <a:cs typeface="Calibri"/>
                  <a:sym typeface="Calibri"/>
                </a:rPr>
                <a:t>Each read (sequence-able fragment of DNA) is only 100-350 nucleotides long</a:t>
              </a:r>
              <a:endParaRPr sz="1467"/>
            </a:p>
            <a:p>
              <a:pPr marL="237061" lvl="1" indent="-228594">
                <a:lnSpc>
                  <a:spcPct val="90000"/>
                </a:lnSpc>
                <a:spcBef>
                  <a:spcPts val="267"/>
                </a:spcBef>
                <a:buClr>
                  <a:schemeClr val="dk1"/>
                </a:buClr>
                <a:buSzPts val="1500"/>
                <a:buFont typeface="Calibri"/>
                <a:buChar char="•"/>
              </a:pPr>
              <a:r>
                <a:rPr lang="en" sz="2000">
                  <a:solidFill>
                    <a:schemeClr val="dk1"/>
                  </a:solidFill>
                  <a:latin typeface="Calibri"/>
                  <a:ea typeface="Calibri"/>
                  <a:cs typeface="Calibri"/>
                  <a:sym typeface="Calibri"/>
                </a:rPr>
                <a:t>Very accurate </a:t>
              </a:r>
              <a:endParaRPr sz="1467"/>
            </a:p>
          </p:txBody>
        </p:sp>
        <p:sp>
          <p:nvSpPr>
            <p:cNvPr id="151" name="Google Shape;151;p21"/>
            <p:cNvSpPr/>
            <p:nvPr/>
          </p:nvSpPr>
          <p:spPr>
            <a:xfrm>
              <a:off x="1302909" y="649138"/>
              <a:ext cx="1349335" cy="1342026"/>
            </a:xfrm>
            <a:prstGeom prst="ellipse">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52" name="Google Shape;152;p21"/>
            <p:cNvSpPr txBox="1"/>
            <p:nvPr/>
          </p:nvSpPr>
          <p:spPr>
            <a:xfrm>
              <a:off x="1500515" y="845673"/>
              <a:ext cx="954123" cy="948956"/>
            </a:xfrm>
            <a:prstGeom prst="rect">
              <a:avLst/>
            </a:prstGeom>
            <a:noFill/>
            <a:ln>
              <a:noFill/>
            </a:ln>
          </p:spPr>
          <p:txBody>
            <a:bodyPr spcFirstLastPara="1" wrap="square" lIns="113067" tIns="12700" rIns="113067" bIns="12700" anchor="ctr" anchorCtr="0">
              <a:noAutofit/>
            </a:bodyPr>
            <a:lstStyle/>
            <a:p>
              <a:pPr algn="ctr">
                <a:lnSpc>
                  <a:spcPct val="90000"/>
                </a:lnSpc>
                <a:buClr>
                  <a:schemeClr val="lt1"/>
                </a:buClr>
                <a:buSzPts val="3600"/>
              </a:pPr>
              <a:r>
                <a:rPr lang="en" sz="4800">
                  <a:solidFill>
                    <a:schemeClr val="lt1"/>
                  </a:solidFill>
                  <a:latin typeface="Calibri"/>
                  <a:ea typeface="Calibri"/>
                  <a:cs typeface="Calibri"/>
                  <a:sym typeface="Calibri"/>
                </a:rPr>
                <a:t>1</a:t>
              </a:r>
              <a:endParaRPr sz="4800">
                <a:solidFill>
                  <a:schemeClr val="lt1"/>
                </a:solidFill>
                <a:latin typeface="Calibri"/>
                <a:ea typeface="Calibri"/>
                <a:cs typeface="Calibri"/>
                <a:sym typeface="Calibri"/>
              </a:endParaRPr>
            </a:p>
          </p:txBody>
        </p:sp>
        <p:sp>
          <p:nvSpPr>
            <p:cNvPr id="153" name="Google Shape;153;p21"/>
            <p:cNvSpPr/>
            <p:nvPr/>
          </p:nvSpPr>
          <p:spPr>
            <a:xfrm>
              <a:off x="341387" y="5167239"/>
              <a:ext cx="3452812" cy="72"/>
            </a:xfrm>
            <a:prstGeom prst="rect">
              <a:avLst/>
            </a:prstGeom>
            <a:solidFill>
              <a:srgbClr val="DB784A"/>
            </a:solidFill>
            <a:ln w="12700" cap="flat" cmpd="sng">
              <a:solidFill>
                <a:srgbClr val="DB784A"/>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54" name="Google Shape;154;p21"/>
            <p:cNvSpPr/>
            <p:nvPr/>
          </p:nvSpPr>
          <p:spPr>
            <a:xfrm>
              <a:off x="4474196" y="-10"/>
              <a:ext cx="3452812" cy="5167333"/>
            </a:xfrm>
            <a:prstGeom prst="rect">
              <a:avLst/>
            </a:prstGeom>
            <a:solidFill>
              <a:srgbClr val="EBD6D4">
                <a:alpha val="89803"/>
              </a:srgbClr>
            </a:solidFill>
            <a:ln w="12700" cap="flat" cmpd="sng">
              <a:solidFill>
                <a:srgbClr val="EBD6D4">
                  <a:alpha val="89803"/>
                </a:srgbClr>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55" name="Google Shape;155;p21"/>
            <p:cNvSpPr txBox="1"/>
            <p:nvPr/>
          </p:nvSpPr>
          <p:spPr>
            <a:xfrm>
              <a:off x="4474196" y="1963575"/>
              <a:ext cx="3452812" cy="3100400"/>
            </a:xfrm>
            <a:prstGeom prst="rect">
              <a:avLst/>
            </a:prstGeom>
            <a:noFill/>
            <a:ln>
              <a:noFill/>
            </a:ln>
          </p:spPr>
          <p:txBody>
            <a:bodyPr spcFirstLastPara="1" wrap="square" lIns="269167" tIns="330200" rIns="269167" bIns="330200" anchor="t" anchorCtr="0">
              <a:noAutofit/>
            </a:bodyPr>
            <a:lstStyle/>
            <a:p>
              <a:pPr>
                <a:lnSpc>
                  <a:spcPct val="90000"/>
                </a:lnSpc>
                <a:buClr>
                  <a:schemeClr val="dk1"/>
                </a:buClr>
                <a:buSzPts val="1800"/>
              </a:pPr>
              <a:r>
                <a:rPr lang="en" sz="2400" b="1">
                  <a:solidFill>
                    <a:schemeClr val="dk1"/>
                  </a:solidFill>
                  <a:latin typeface="Calibri"/>
                  <a:ea typeface="Calibri"/>
                  <a:cs typeface="Calibri"/>
                  <a:sym typeface="Calibri"/>
                </a:rPr>
                <a:t>Long read sequencing (PacBio)</a:t>
              </a:r>
              <a:endParaRPr sz="1467"/>
            </a:p>
            <a:p>
              <a:pPr marL="237061" lvl="1" indent="-228594">
                <a:lnSpc>
                  <a:spcPct val="90000"/>
                </a:lnSpc>
                <a:spcBef>
                  <a:spcPts val="800"/>
                </a:spcBef>
                <a:buClr>
                  <a:schemeClr val="dk1"/>
                </a:buClr>
                <a:buSzPts val="1500"/>
                <a:buFont typeface="Calibri"/>
                <a:buChar char="•"/>
              </a:pPr>
              <a:r>
                <a:rPr lang="en" sz="2000">
                  <a:solidFill>
                    <a:schemeClr val="dk1"/>
                  </a:solidFill>
                  <a:latin typeface="Calibri"/>
                  <a:ea typeface="Calibri"/>
                  <a:cs typeface="Calibri"/>
                  <a:sym typeface="Calibri"/>
                </a:rPr>
                <a:t>Rapid sequencing (3 DNA molecules per second)</a:t>
              </a:r>
              <a:endParaRPr sz="1467"/>
            </a:p>
            <a:p>
              <a:pPr marL="237061" lvl="1" indent="-228594">
                <a:lnSpc>
                  <a:spcPct val="90000"/>
                </a:lnSpc>
                <a:spcBef>
                  <a:spcPts val="267"/>
                </a:spcBef>
                <a:buClr>
                  <a:schemeClr val="dk1"/>
                </a:buClr>
                <a:buSzPts val="1500"/>
                <a:buFont typeface="Calibri"/>
                <a:buChar char="•"/>
              </a:pPr>
              <a:r>
                <a:rPr lang="en" sz="2000">
                  <a:solidFill>
                    <a:schemeClr val="dk1"/>
                  </a:solidFill>
                  <a:latin typeface="Calibri"/>
                  <a:ea typeface="Calibri"/>
                  <a:cs typeface="Calibri"/>
                  <a:sym typeface="Calibri"/>
                </a:rPr>
                <a:t>Long reads – up to 20,000 nucleotides</a:t>
              </a:r>
              <a:endParaRPr sz="1467"/>
            </a:p>
            <a:p>
              <a:pPr marL="237061" lvl="1" indent="-228594">
                <a:lnSpc>
                  <a:spcPct val="90000"/>
                </a:lnSpc>
                <a:spcBef>
                  <a:spcPts val="267"/>
                </a:spcBef>
                <a:buClr>
                  <a:schemeClr val="dk1"/>
                </a:buClr>
                <a:buSzPts val="1500"/>
                <a:buFont typeface="Calibri"/>
                <a:buChar char="•"/>
              </a:pPr>
              <a:r>
                <a:rPr lang="en" sz="2000">
                  <a:solidFill>
                    <a:schemeClr val="dk1"/>
                  </a:solidFill>
                  <a:latin typeface="Calibri"/>
                  <a:ea typeface="Calibri"/>
                  <a:cs typeface="Calibri"/>
                  <a:sym typeface="Calibri"/>
                </a:rPr>
                <a:t>Somewhat accurate </a:t>
              </a:r>
              <a:endParaRPr sz="1467"/>
            </a:p>
          </p:txBody>
        </p:sp>
        <p:sp>
          <p:nvSpPr>
            <p:cNvPr id="156" name="Google Shape;156;p21"/>
            <p:cNvSpPr/>
            <p:nvPr/>
          </p:nvSpPr>
          <p:spPr>
            <a:xfrm>
              <a:off x="5475511" y="650081"/>
              <a:ext cx="1450181" cy="1450181"/>
            </a:xfrm>
            <a:prstGeom prst="ellipse">
              <a:avLst/>
            </a:prstGeom>
            <a:solidFill>
              <a:srgbClr val="CB7C63"/>
            </a:solidFill>
            <a:ln w="12700" cap="flat" cmpd="sng">
              <a:solidFill>
                <a:srgbClr val="CB7C63"/>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57" name="Google Shape;157;p21"/>
            <p:cNvSpPr txBox="1"/>
            <p:nvPr/>
          </p:nvSpPr>
          <p:spPr>
            <a:xfrm>
              <a:off x="5687885" y="862455"/>
              <a:ext cx="1025433" cy="1025433"/>
            </a:xfrm>
            <a:prstGeom prst="rect">
              <a:avLst/>
            </a:prstGeom>
            <a:noFill/>
            <a:ln>
              <a:noFill/>
            </a:ln>
          </p:spPr>
          <p:txBody>
            <a:bodyPr spcFirstLastPara="1" wrap="square" lIns="113067" tIns="12700" rIns="113067" bIns="12700" anchor="ctr" anchorCtr="0">
              <a:noAutofit/>
            </a:bodyPr>
            <a:lstStyle/>
            <a:p>
              <a:pPr algn="ctr">
                <a:lnSpc>
                  <a:spcPct val="90000"/>
                </a:lnSpc>
                <a:buClr>
                  <a:schemeClr val="lt1"/>
                </a:buClr>
                <a:buSzPts val="3600"/>
              </a:pPr>
              <a:r>
                <a:rPr lang="en" sz="4800">
                  <a:solidFill>
                    <a:schemeClr val="lt1"/>
                  </a:solidFill>
                  <a:latin typeface="Calibri"/>
                  <a:ea typeface="Calibri"/>
                  <a:cs typeface="Calibri"/>
                  <a:sym typeface="Calibri"/>
                </a:rPr>
                <a:t>2</a:t>
              </a:r>
              <a:endParaRPr sz="1467"/>
            </a:p>
          </p:txBody>
        </p:sp>
        <p:sp>
          <p:nvSpPr>
            <p:cNvPr id="158" name="Google Shape;158;p21"/>
            <p:cNvSpPr/>
            <p:nvPr/>
          </p:nvSpPr>
          <p:spPr>
            <a:xfrm>
              <a:off x="4474196" y="5000552"/>
              <a:ext cx="3452812" cy="72"/>
            </a:xfrm>
            <a:prstGeom prst="rect">
              <a:avLst/>
            </a:prstGeom>
            <a:solidFill>
              <a:srgbClr val="BC857A"/>
            </a:solidFill>
            <a:ln w="12700" cap="flat" cmpd="sng">
              <a:solidFill>
                <a:srgbClr val="BC857A"/>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59" name="Google Shape;159;p21"/>
            <p:cNvSpPr/>
            <p:nvPr/>
          </p:nvSpPr>
          <p:spPr>
            <a:xfrm>
              <a:off x="8276571" y="-10"/>
              <a:ext cx="3913037" cy="5167333"/>
            </a:xfrm>
            <a:prstGeom prst="rect">
              <a:avLst/>
            </a:prstGeom>
            <a:solidFill>
              <a:srgbClr val="DFDFDF">
                <a:alpha val="89803"/>
              </a:srgbClr>
            </a:solidFill>
            <a:ln w="12700" cap="flat" cmpd="sng">
              <a:solidFill>
                <a:srgbClr val="DFDFDF">
                  <a:alpha val="89803"/>
                </a:srgbClr>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60" name="Google Shape;160;p21"/>
            <p:cNvSpPr txBox="1"/>
            <p:nvPr/>
          </p:nvSpPr>
          <p:spPr>
            <a:xfrm>
              <a:off x="8276571" y="1963575"/>
              <a:ext cx="3913037" cy="3100400"/>
            </a:xfrm>
            <a:prstGeom prst="rect">
              <a:avLst/>
            </a:prstGeom>
            <a:noFill/>
            <a:ln>
              <a:noFill/>
            </a:ln>
          </p:spPr>
          <p:txBody>
            <a:bodyPr spcFirstLastPara="1" wrap="square" lIns="269167" tIns="330200" rIns="269167" bIns="330200" anchor="t" anchorCtr="0">
              <a:noAutofit/>
            </a:bodyPr>
            <a:lstStyle/>
            <a:p>
              <a:pPr>
                <a:lnSpc>
                  <a:spcPct val="90000"/>
                </a:lnSpc>
                <a:buClr>
                  <a:schemeClr val="dk1"/>
                </a:buClr>
                <a:buSzPts val="1800"/>
              </a:pPr>
              <a:r>
                <a:rPr lang="en" sz="2400" b="1">
                  <a:solidFill>
                    <a:schemeClr val="dk1"/>
                  </a:solidFill>
                  <a:latin typeface="Calibri"/>
                  <a:ea typeface="Calibri"/>
                  <a:cs typeface="Calibri"/>
                  <a:sym typeface="Calibri"/>
                </a:rPr>
                <a:t>Long read sequencing (Oxford Nanopore) </a:t>
              </a:r>
              <a:endParaRPr sz="1467"/>
            </a:p>
            <a:p>
              <a:pPr marL="237061" lvl="1" indent="-228594">
                <a:lnSpc>
                  <a:spcPct val="90000"/>
                </a:lnSpc>
                <a:spcBef>
                  <a:spcPts val="800"/>
                </a:spcBef>
                <a:buClr>
                  <a:schemeClr val="dk1"/>
                </a:buClr>
                <a:buSzPts val="1500"/>
                <a:buFont typeface="Calibri"/>
                <a:buChar char="•"/>
              </a:pPr>
              <a:r>
                <a:rPr lang="en" sz="2000">
                  <a:solidFill>
                    <a:schemeClr val="dk1"/>
                  </a:solidFill>
                  <a:latin typeface="Calibri"/>
                  <a:ea typeface="Calibri"/>
                  <a:cs typeface="Calibri"/>
                  <a:sym typeface="Calibri"/>
                </a:rPr>
                <a:t>Small, portable, USB-powered</a:t>
              </a:r>
              <a:endParaRPr sz="1467"/>
            </a:p>
            <a:p>
              <a:pPr marL="237061" lvl="1" indent="-228594">
                <a:lnSpc>
                  <a:spcPct val="90000"/>
                </a:lnSpc>
                <a:spcBef>
                  <a:spcPts val="267"/>
                </a:spcBef>
                <a:buClr>
                  <a:schemeClr val="dk1"/>
                </a:buClr>
                <a:buSzPts val="1500"/>
                <a:buFont typeface="Calibri"/>
                <a:buChar char="•"/>
              </a:pPr>
              <a:r>
                <a:rPr lang="en" sz="2000">
                  <a:solidFill>
                    <a:schemeClr val="dk1"/>
                  </a:solidFill>
                  <a:latin typeface="Calibri"/>
                  <a:ea typeface="Calibri"/>
                  <a:cs typeface="Calibri"/>
                  <a:sym typeface="Calibri"/>
                </a:rPr>
                <a:t>Long reads (up to 1,000,000s nucleotides)</a:t>
              </a:r>
              <a:endParaRPr sz="1467"/>
            </a:p>
            <a:p>
              <a:pPr marL="237061" lvl="1" indent="-228594">
                <a:lnSpc>
                  <a:spcPct val="90000"/>
                </a:lnSpc>
                <a:spcBef>
                  <a:spcPts val="267"/>
                </a:spcBef>
                <a:buClr>
                  <a:schemeClr val="dk1"/>
                </a:buClr>
                <a:buSzPts val="1500"/>
                <a:buFont typeface="Calibri"/>
                <a:buChar char="•"/>
              </a:pPr>
              <a:r>
                <a:rPr lang="en" sz="2000">
                  <a:solidFill>
                    <a:schemeClr val="dk1"/>
                  </a:solidFill>
                  <a:latin typeface="Calibri"/>
                  <a:ea typeface="Calibri"/>
                  <a:cs typeface="Calibri"/>
                  <a:sym typeface="Calibri"/>
                </a:rPr>
                <a:t>Field applications, including missions in space</a:t>
              </a:r>
              <a:endParaRPr sz="1467"/>
            </a:p>
          </p:txBody>
        </p:sp>
        <p:sp>
          <p:nvSpPr>
            <p:cNvPr id="161" name="Google Shape;161;p21"/>
            <p:cNvSpPr/>
            <p:nvPr/>
          </p:nvSpPr>
          <p:spPr>
            <a:xfrm>
              <a:off x="9503717" y="650081"/>
              <a:ext cx="1450181" cy="1450181"/>
            </a:xfrm>
            <a:prstGeom prst="ellipse">
              <a:avLst/>
            </a:prstGeom>
            <a:solidFill>
              <a:srgbClr val="AF9390"/>
            </a:solidFill>
            <a:ln w="12700" cap="flat" cmpd="sng">
              <a:solidFill>
                <a:srgbClr val="AF9390"/>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62" name="Google Shape;162;p21"/>
            <p:cNvSpPr txBox="1"/>
            <p:nvPr/>
          </p:nvSpPr>
          <p:spPr>
            <a:xfrm>
              <a:off x="9716091" y="862455"/>
              <a:ext cx="1025433" cy="1025433"/>
            </a:xfrm>
            <a:prstGeom prst="rect">
              <a:avLst/>
            </a:prstGeom>
            <a:noFill/>
            <a:ln>
              <a:noFill/>
            </a:ln>
          </p:spPr>
          <p:txBody>
            <a:bodyPr spcFirstLastPara="1" wrap="square" lIns="113067" tIns="12700" rIns="113067" bIns="12700" anchor="ctr" anchorCtr="0">
              <a:noAutofit/>
            </a:bodyPr>
            <a:lstStyle/>
            <a:p>
              <a:pPr algn="ctr">
                <a:lnSpc>
                  <a:spcPct val="90000"/>
                </a:lnSpc>
                <a:buClr>
                  <a:schemeClr val="lt1"/>
                </a:buClr>
                <a:buSzPts val="3600"/>
              </a:pPr>
              <a:r>
                <a:rPr lang="en" sz="4800">
                  <a:solidFill>
                    <a:schemeClr val="lt1"/>
                  </a:solidFill>
                  <a:latin typeface="Calibri"/>
                  <a:ea typeface="Calibri"/>
                  <a:cs typeface="Calibri"/>
                  <a:sym typeface="Calibri"/>
                </a:rPr>
                <a:t>3</a:t>
              </a:r>
              <a:endParaRPr sz="1467"/>
            </a:p>
          </p:txBody>
        </p:sp>
        <p:sp>
          <p:nvSpPr>
            <p:cNvPr id="163" name="Google Shape;163;p21"/>
            <p:cNvSpPr/>
            <p:nvPr/>
          </p:nvSpPr>
          <p:spPr>
            <a:xfrm>
              <a:off x="8502402" y="5000552"/>
              <a:ext cx="3452812" cy="72"/>
            </a:xfrm>
            <a:prstGeom prst="rect">
              <a:avLst/>
            </a:prstGeom>
            <a:solidFill>
              <a:srgbClr val="A4A4A4"/>
            </a:solidFill>
            <a:ln w="12700" cap="flat" cmpd="sng">
              <a:solidFill>
                <a:srgbClr val="A4A4A4"/>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grpSp>
      <p:sp>
        <p:nvSpPr>
          <p:cNvPr id="164" name="Google Shape;164;p21"/>
          <p:cNvSpPr/>
          <p:nvPr/>
        </p:nvSpPr>
        <p:spPr>
          <a:xfrm>
            <a:off x="8253985" y="1221765"/>
            <a:ext cx="3938015" cy="5167312"/>
          </a:xfrm>
          <a:prstGeom prst="rect">
            <a:avLst/>
          </a:prstGeom>
          <a:noFill/>
          <a:ln w="57150" cap="flat" cmpd="sng">
            <a:solidFill>
              <a:srgbClr val="FF0000"/>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3"/>
          <p:cNvPicPr preferRelativeResize="0"/>
          <p:nvPr/>
        </p:nvPicPr>
        <p:blipFill rotWithShape="1">
          <a:blip r:embed="rId3">
            <a:alphaModFix/>
          </a:blip>
          <a:srcRect/>
          <a:stretch/>
        </p:blipFill>
        <p:spPr>
          <a:xfrm>
            <a:off x="294610" y="1236749"/>
            <a:ext cx="5080063" cy="4015171"/>
          </a:xfrm>
          <a:prstGeom prst="rect">
            <a:avLst/>
          </a:prstGeom>
          <a:noFill/>
          <a:ln>
            <a:noFill/>
          </a:ln>
        </p:spPr>
      </p:pic>
      <p:sp>
        <p:nvSpPr>
          <p:cNvPr id="178" name="Google Shape;178;p23"/>
          <p:cNvSpPr txBox="1"/>
          <p:nvPr/>
        </p:nvSpPr>
        <p:spPr>
          <a:xfrm>
            <a:off x="1939147" y="4882587"/>
            <a:ext cx="1079847" cy="379615"/>
          </a:xfrm>
          <a:prstGeom prst="rect">
            <a:avLst/>
          </a:prstGeom>
          <a:noFill/>
          <a:ln>
            <a:noFill/>
          </a:ln>
        </p:spPr>
        <p:txBody>
          <a:bodyPr spcFirstLastPara="1" wrap="square" lIns="91433" tIns="45700" rIns="91433" bIns="45700" anchor="t" anchorCtr="0">
            <a:spAutoFit/>
          </a:bodyPr>
          <a:lstStyle/>
          <a:p>
            <a:r>
              <a:rPr lang="en" sz="1867">
                <a:solidFill>
                  <a:schemeClr val="dk1"/>
                </a:solidFill>
                <a:latin typeface="Calibri"/>
                <a:ea typeface="Calibri"/>
                <a:cs typeface="Calibri"/>
                <a:sym typeface="Calibri"/>
              </a:rPr>
              <a:t>Flow Cell </a:t>
            </a:r>
            <a:endParaRPr sz="1467"/>
          </a:p>
        </p:txBody>
      </p:sp>
      <p:pic>
        <p:nvPicPr>
          <p:cNvPr id="179" name="Google Shape;179;p23" descr="nanopore"/>
          <p:cNvPicPr preferRelativeResize="0"/>
          <p:nvPr/>
        </p:nvPicPr>
        <p:blipFill rotWithShape="1">
          <a:blip r:embed="rId4">
            <a:alphaModFix/>
          </a:blip>
          <a:srcRect/>
          <a:stretch/>
        </p:blipFill>
        <p:spPr>
          <a:xfrm>
            <a:off x="5754624" y="1153668"/>
            <a:ext cx="6096000" cy="3429000"/>
          </a:xfrm>
          <a:prstGeom prst="rect">
            <a:avLst/>
          </a:prstGeom>
          <a:noFill/>
          <a:ln>
            <a:noFill/>
          </a:ln>
        </p:spPr>
      </p:pic>
      <p:cxnSp>
        <p:nvCxnSpPr>
          <p:cNvPr id="180" name="Google Shape;180;p23"/>
          <p:cNvCxnSpPr/>
          <p:nvPr/>
        </p:nvCxnSpPr>
        <p:spPr>
          <a:xfrm>
            <a:off x="2635565" y="3145537"/>
            <a:ext cx="3019523" cy="1437132"/>
          </a:xfrm>
          <a:prstGeom prst="straightConnector1">
            <a:avLst/>
          </a:prstGeom>
          <a:noFill/>
          <a:ln w="9525" cap="flat" cmpd="sng">
            <a:solidFill>
              <a:schemeClr val="dk1"/>
            </a:solidFill>
            <a:prstDash val="solid"/>
            <a:miter lim="800000"/>
            <a:headEnd type="none" w="sm" len="sm"/>
            <a:tailEnd type="none" w="sm" len="sm"/>
          </a:ln>
        </p:spPr>
      </p:cxnSp>
      <p:cxnSp>
        <p:nvCxnSpPr>
          <p:cNvPr id="181" name="Google Shape;181;p23"/>
          <p:cNvCxnSpPr/>
          <p:nvPr/>
        </p:nvCxnSpPr>
        <p:spPr>
          <a:xfrm rot="10800000" flipH="1">
            <a:off x="2611183" y="1236749"/>
            <a:ext cx="3019523" cy="1709251"/>
          </a:xfrm>
          <a:prstGeom prst="straightConnector1">
            <a:avLst/>
          </a:prstGeom>
          <a:noFill/>
          <a:ln w="9525" cap="flat" cmpd="sng">
            <a:solidFill>
              <a:schemeClr val="dk1"/>
            </a:solidFill>
            <a:prstDash val="solid"/>
            <a:miter lim="800000"/>
            <a:headEnd type="none" w="sm" len="sm"/>
            <a:tailEnd type="none" w="sm" len="sm"/>
          </a:ln>
        </p:spPr>
      </p:cxnSp>
      <p:sp>
        <p:nvSpPr>
          <p:cNvPr id="182" name="Google Shape;182;p23"/>
          <p:cNvSpPr txBox="1"/>
          <p:nvPr/>
        </p:nvSpPr>
        <p:spPr>
          <a:xfrm>
            <a:off x="8358233" y="4883400"/>
            <a:ext cx="1446000" cy="379615"/>
          </a:xfrm>
          <a:prstGeom prst="rect">
            <a:avLst/>
          </a:prstGeom>
          <a:noFill/>
          <a:ln>
            <a:noFill/>
          </a:ln>
        </p:spPr>
        <p:txBody>
          <a:bodyPr spcFirstLastPara="1" wrap="square" lIns="91433" tIns="45700" rIns="91433" bIns="45700" anchor="t" anchorCtr="0">
            <a:spAutoFit/>
          </a:bodyPr>
          <a:lstStyle/>
          <a:p>
            <a:r>
              <a:rPr lang="en" sz="1867">
                <a:solidFill>
                  <a:schemeClr val="dk1"/>
                </a:solidFill>
                <a:latin typeface="Calibri"/>
                <a:ea typeface="Calibri"/>
                <a:cs typeface="Calibri"/>
                <a:sym typeface="Calibri"/>
              </a:rPr>
              <a:t>Nanopores</a:t>
            </a:r>
            <a:endParaRPr sz="1467"/>
          </a:p>
        </p:txBody>
      </p:sp>
      <p:pic>
        <p:nvPicPr>
          <p:cNvPr id="183" name="Google Shape;183;p23"/>
          <p:cNvPicPr preferRelativeResize="0"/>
          <p:nvPr/>
        </p:nvPicPr>
        <p:blipFill rotWithShape="1">
          <a:blip r:embed="rId5">
            <a:alphaModFix/>
          </a:blip>
          <a:srcRect/>
          <a:stretch/>
        </p:blipFill>
        <p:spPr>
          <a:xfrm>
            <a:off x="617411" y="353803"/>
            <a:ext cx="2018156" cy="1491447"/>
          </a:xfrm>
          <a:prstGeom prst="rect">
            <a:avLst/>
          </a:prstGeom>
          <a:noFill/>
          <a:ln>
            <a:noFill/>
          </a:ln>
        </p:spPr>
      </p:pic>
      <p:cxnSp>
        <p:nvCxnSpPr>
          <p:cNvPr id="184" name="Google Shape;184;p23"/>
          <p:cNvCxnSpPr/>
          <p:nvPr/>
        </p:nvCxnSpPr>
        <p:spPr>
          <a:xfrm>
            <a:off x="1060704" y="1962912"/>
            <a:ext cx="609600" cy="841248"/>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5"/>
          <p:cNvPicPr preferRelativeResize="0">
            <a:picLocks noGrp="1"/>
          </p:cNvPicPr>
          <p:nvPr>
            <p:ph type="body" idx="1"/>
          </p:nvPr>
        </p:nvPicPr>
        <p:blipFill rotWithShape="1">
          <a:blip r:embed="rId3">
            <a:alphaModFix/>
          </a:blip>
          <a:srcRect/>
          <a:stretch/>
        </p:blipFill>
        <p:spPr>
          <a:xfrm>
            <a:off x="4376213" y="2005807"/>
            <a:ext cx="7815787" cy="3423444"/>
          </a:xfrm>
          <a:prstGeom prst="rect">
            <a:avLst/>
          </a:prstGeom>
          <a:noFill/>
          <a:ln>
            <a:noFill/>
          </a:ln>
        </p:spPr>
      </p:pic>
      <p:sp>
        <p:nvSpPr>
          <p:cNvPr id="197" name="Google Shape;197;p25"/>
          <p:cNvSpPr txBox="1">
            <a:spLocks noGrp="1"/>
          </p:cNvSpPr>
          <p:nvPr>
            <p:ph type="title"/>
          </p:nvPr>
        </p:nvSpPr>
        <p:spPr>
          <a:xfrm>
            <a:off x="709600" y="2663767"/>
            <a:ext cx="3465200" cy="1757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ct val="199328"/>
            </a:pPr>
            <a:r>
              <a:rPr lang="en" sz="2207"/>
              <a:t>As each strand of DNA is passed through a nanopore, an electrical signal is recorded that can be used to decode the sequence</a:t>
            </a:r>
            <a:endParaRPr sz="2207"/>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4"/>
          <p:cNvPicPr preferRelativeResize="0"/>
          <p:nvPr/>
        </p:nvPicPr>
        <p:blipFill rotWithShape="1">
          <a:blip r:embed="rId3">
            <a:alphaModFix/>
          </a:blip>
          <a:srcRect t="15528" b="4342"/>
          <a:stretch/>
        </p:blipFill>
        <p:spPr>
          <a:xfrm>
            <a:off x="1966668" y="119832"/>
            <a:ext cx="7906665" cy="6335365"/>
          </a:xfrm>
          <a:prstGeom prst="rect">
            <a:avLst/>
          </a:prstGeom>
          <a:noFill/>
          <a:ln>
            <a:noFill/>
          </a:ln>
        </p:spPr>
      </p:pic>
      <p:sp>
        <p:nvSpPr>
          <p:cNvPr id="190" name="Google Shape;190;p24"/>
          <p:cNvSpPr txBox="1">
            <a:spLocks noGrp="1"/>
          </p:cNvSpPr>
          <p:nvPr>
            <p:ph type="title"/>
          </p:nvPr>
        </p:nvSpPr>
        <p:spPr>
          <a:xfrm>
            <a:off x="5954467" y="234167"/>
            <a:ext cx="3873200" cy="763600"/>
          </a:xfrm>
          <a:prstGeom prst="rect">
            <a:avLst/>
          </a:prstGeom>
        </p:spPr>
        <p:txBody>
          <a:bodyPr spcFirstLastPara="1" vert="horz" wrap="square" lIns="121900" tIns="121900" rIns="121900" bIns="121900" rtlCol="0" anchor="t" anchorCtr="0">
            <a:normAutofit fontScale="90000"/>
          </a:bodyPr>
          <a:lstStyle/>
          <a:p>
            <a:r>
              <a:rPr lang="en"/>
              <a:t>Nanopore sensing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E2528B2-9EB8-3FA6-366C-567A5EC391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6" r="6324"/>
          <a:stretch/>
        </p:blipFill>
        <p:spPr bwMode="auto">
          <a:xfrm>
            <a:off x="1585891" y="643467"/>
            <a:ext cx="3406817" cy="557106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eat Rust Diseases | Crop Science US">
            <a:extLst>
              <a:ext uri="{FF2B5EF4-FFF2-40B4-BE49-F238E27FC236}">
                <a16:creationId xmlns:a16="http://schemas.microsoft.com/office/drawing/2014/main" id="{AF744A8D-2C3A-2EC1-2D7E-7538965B3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8179" y="1500802"/>
            <a:ext cx="5777091" cy="3856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471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3136</TotalTime>
  <Words>1604</Words>
  <Application>Microsoft Office PowerPoint</Application>
  <PresentationFormat>Widescreen</PresentationFormat>
  <Paragraphs>111</Paragraphs>
  <Slides>24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Roboto</vt:lpstr>
      <vt:lpstr>Office Theme</vt:lpstr>
      <vt:lpstr>Beyond the Genome</vt:lpstr>
      <vt:lpstr>PowerPoint Presentation</vt:lpstr>
      <vt:lpstr>A Brief History of Sequencing </vt:lpstr>
      <vt:lpstr>PowerPoint Presentation</vt:lpstr>
      <vt:lpstr>Dominant Sequencing Technologies</vt:lpstr>
      <vt:lpstr>PowerPoint Presentation</vt:lpstr>
      <vt:lpstr>As each strand of DNA is passed through a nanopore, an electrical signal is recorded that can be used to decode the sequence</vt:lpstr>
      <vt:lpstr>Nanopore sensing </vt:lpstr>
      <vt:lpstr>PowerPoint Presentation</vt:lpstr>
      <vt:lpstr>Plant Recognition of Pathogens </vt:lpstr>
      <vt:lpstr>PowerPoint Presentation</vt:lpstr>
      <vt:lpstr>PowerPoint Presentation</vt:lpstr>
      <vt:lpstr>PowerPoint Presentation</vt:lpstr>
      <vt:lpstr>PowerPoint Presentation</vt:lpstr>
      <vt:lpstr>PowerPoint Presentation</vt:lpstr>
      <vt:lpstr>Basecalling </vt:lpstr>
      <vt:lpstr>Time to process some sequenced reads!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the Genome</dc:title>
  <dc:creator>Chandler Sutherland</dc:creator>
  <cp:lastModifiedBy>Chandler Sutherland</cp:lastModifiedBy>
  <cp:revision>2</cp:revision>
  <dcterms:created xsi:type="dcterms:W3CDTF">2023-01-05T18:02:38Z</dcterms:created>
  <dcterms:modified xsi:type="dcterms:W3CDTF">2023-01-07T22:19:22Z</dcterms:modified>
</cp:coreProperties>
</file>